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notesSlides/notesSlide20.xml" ContentType="application/vnd.openxmlformats-officedocument.presentationml.notesSlide+xml"/>
  <Override PartName="/ppt/tags/tag26.xml" ContentType="application/vnd.openxmlformats-officedocument.presentationml.tags+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sldIdLst>
    <p:sldId id="256" r:id="rId5"/>
    <p:sldId id="257" r:id="rId6"/>
    <p:sldId id="278" r:id="rId7"/>
    <p:sldId id="274" r:id="rId8"/>
    <p:sldId id="275" r:id="rId9"/>
    <p:sldId id="285" r:id="rId10"/>
    <p:sldId id="259" r:id="rId11"/>
    <p:sldId id="283" r:id="rId12"/>
    <p:sldId id="276" r:id="rId13"/>
    <p:sldId id="262" r:id="rId14"/>
    <p:sldId id="282" r:id="rId15"/>
    <p:sldId id="288" r:id="rId16"/>
    <p:sldId id="287" r:id="rId17"/>
    <p:sldId id="286" r:id="rId18"/>
    <p:sldId id="277" r:id="rId19"/>
    <p:sldId id="267" r:id="rId20"/>
    <p:sldId id="269" r:id="rId21"/>
    <p:sldId id="272" r:id="rId22"/>
    <p:sldId id="273" r:id="rId23"/>
    <p:sldId id="270" r:id="rId24"/>
    <p:sldId id="271" r:id="rId25"/>
    <p:sldId id="279" r:id="rId26"/>
    <p:sldId id="280" r:id="rId27"/>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da A. Krueger" initials="MAK" lastIdx="7" clrIdx="0">
    <p:extLst>
      <p:ext uri="{19B8F6BF-5375-455C-9EA6-DF929625EA0E}">
        <p15:presenceInfo xmlns:p15="http://schemas.microsoft.com/office/powerpoint/2012/main" userId="S::Melinda.A.Krueger@kp.org::7aa62f7d-d5f7-4941-b545-8f4bbe3d689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4446"/>
    <a:srgbClr val="6C6D70"/>
    <a:srgbClr val="969799"/>
    <a:srgbClr val="F089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D34AB9-0BAB-4152-B263-D5B86AF7DA60}" v="110" dt="2021-06-08T20:20:37.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503" autoAdjust="0"/>
  </p:normalViewPr>
  <p:slideViewPr>
    <p:cSldViewPr snapToGrid="0" snapToObjects="1">
      <p:cViewPr varScale="1">
        <p:scale>
          <a:sx n="50" d="100"/>
          <a:sy n="50" d="100"/>
        </p:scale>
        <p:origin x="1284" y="4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01867-318B-2D49-9DE4-D33437FF2C79}" type="datetimeFigureOut">
              <a:rPr lang="en-US" smtClean="0"/>
              <a:t>9/7/2021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706CCB-6DC0-194C-ADFB-130103966F64}" type="slidenum">
              <a:rPr lang="en-US" smtClean="0"/>
              <a:t>‹#›</a:t>
            </a:fld>
            <a:endParaRPr lang="en-US"/>
          </a:p>
        </p:txBody>
      </p:sp>
    </p:spTree>
    <p:extLst>
      <p:ext uri="{BB962C8B-B14F-4D97-AF65-F5344CB8AC3E}">
        <p14:creationId xmlns:p14="http://schemas.microsoft.com/office/powerpoint/2010/main" val="3822047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706CCB-6DC0-194C-ADFB-130103966F64}" type="slidenum">
              <a:rPr lang="en-US" smtClean="0"/>
              <a:t>1</a:t>
            </a:fld>
            <a:endParaRPr lang="en-US"/>
          </a:p>
        </p:txBody>
      </p:sp>
    </p:spTree>
    <p:extLst>
      <p:ext uri="{BB962C8B-B14F-4D97-AF65-F5344CB8AC3E}">
        <p14:creationId xmlns:p14="http://schemas.microsoft.com/office/powerpoint/2010/main" val="1292276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Facilitator notes:</a:t>
            </a:r>
          </a:p>
        </p:txBody>
      </p:sp>
      <p:sp>
        <p:nvSpPr>
          <p:cNvPr id="4" name="Slide Number Placeholder 3"/>
          <p:cNvSpPr>
            <a:spLocks noGrp="1"/>
          </p:cNvSpPr>
          <p:nvPr>
            <p:ph type="sldNum" sz="quarter" idx="5"/>
          </p:nvPr>
        </p:nvSpPr>
        <p:spPr/>
        <p:txBody>
          <a:bodyPr/>
          <a:lstStyle/>
          <a:p>
            <a:fld id="{1D706CCB-6DC0-194C-ADFB-130103966F64}" type="slidenum">
              <a:rPr lang="en-US" smtClean="0"/>
              <a:t>12</a:t>
            </a:fld>
            <a:endParaRPr lang="en-US"/>
          </a:p>
        </p:txBody>
      </p:sp>
    </p:spTree>
    <p:extLst>
      <p:ext uri="{BB962C8B-B14F-4D97-AF65-F5344CB8AC3E}">
        <p14:creationId xmlns:p14="http://schemas.microsoft.com/office/powerpoint/2010/main" val="725907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706CCB-6DC0-194C-ADFB-130103966F64}" type="slidenum">
              <a:rPr lang="en-US" smtClean="0"/>
              <a:t>13</a:t>
            </a:fld>
            <a:endParaRPr lang="en-US"/>
          </a:p>
        </p:txBody>
      </p:sp>
    </p:spTree>
    <p:extLst>
      <p:ext uri="{BB962C8B-B14F-4D97-AF65-F5344CB8AC3E}">
        <p14:creationId xmlns:p14="http://schemas.microsoft.com/office/powerpoint/2010/main" val="1402539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706CCB-6DC0-194C-ADFB-130103966F64}" type="slidenum">
              <a:rPr lang="en-US" smtClean="0"/>
              <a:t>14</a:t>
            </a:fld>
            <a:endParaRPr lang="en-US"/>
          </a:p>
        </p:txBody>
      </p:sp>
    </p:spTree>
    <p:extLst>
      <p:ext uri="{BB962C8B-B14F-4D97-AF65-F5344CB8AC3E}">
        <p14:creationId xmlns:p14="http://schemas.microsoft.com/office/powerpoint/2010/main" val="676555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Facilitator notes:</a:t>
            </a:r>
          </a:p>
          <a:p>
            <a:r>
              <a:rPr lang="en-US" sz="1200" kern="1200" dirty="0">
                <a:solidFill>
                  <a:schemeClr val="tx1"/>
                </a:solidFill>
                <a:effectLst/>
                <a:latin typeface="+mn-lt"/>
                <a:ea typeface="+mn-ea"/>
                <a:cs typeface="+mn-cs"/>
              </a:rPr>
              <a:t>After watching the video, use the poll questions as a fun way to check for and increase knowledge retention. Use your preferred polling tool and any 3 of the following questions to create an interactive poll. When selecting polling questions, consider how they complement any reflection questions you may also decide to use, to avoid redundant discussions.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This activity requires advanced preparation based on the polling tool that you will be using. Answers are in bold.</a:t>
            </a:r>
          </a:p>
        </p:txBody>
      </p:sp>
      <p:sp>
        <p:nvSpPr>
          <p:cNvPr id="4" name="Slide Number Placeholder 3"/>
          <p:cNvSpPr>
            <a:spLocks noGrp="1"/>
          </p:cNvSpPr>
          <p:nvPr>
            <p:ph type="sldNum" sz="quarter" idx="5"/>
          </p:nvPr>
        </p:nvSpPr>
        <p:spPr/>
        <p:txBody>
          <a:bodyPr/>
          <a:lstStyle/>
          <a:p>
            <a:fld id="{1D706CCB-6DC0-194C-ADFB-130103966F64}" type="slidenum">
              <a:rPr lang="en-US" smtClean="0"/>
              <a:t>15</a:t>
            </a:fld>
            <a:endParaRPr lang="en-US"/>
          </a:p>
        </p:txBody>
      </p:sp>
    </p:spTree>
    <p:extLst>
      <p:ext uri="{BB962C8B-B14F-4D97-AF65-F5344CB8AC3E}">
        <p14:creationId xmlns:p14="http://schemas.microsoft.com/office/powerpoint/2010/main" val="3349749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Font typeface="+mj-lt"/>
              <a:buNone/>
            </a:pPr>
            <a:r>
              <a:rPr lang="en-US" b="1" dirty="0"/>
              <a:t>Answer is a, c, d, and e.</a:t>
            </a:r>
          </a:p>
          <a:p>
            <a:pPr marL="0" lvl="0" indent="0" fontAlgn="base">
              <a:buFont typeface="+mj-lt"/>
              <a:buNone/>
            </a:pPr>
            <a:endParaRPr lang="en-US" b="1" dirty="0"/>
          </a:p>
          <a:p>
            <a:pPr lvl="0"/>
            <a:r>
              <a:rPr lang="en-US" sz="1200" b="1" kern="1200" dirty="0">
                <a:solidFill>
                  <a:schemeClr val="tx1"/>
                </a:solidFill>
                <a:effectLst/>
                <a:latin typeface="+mn-lt"/>
                <a:ea typeface="+mn-ea"/>
                <a:cs typeface="+mn-cs"/>
              </a:rPr>
              <a:t>a) Quality high quality affordable care and service</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 Rules for traditional management and labor relationships</a:t>
            </a:r>
          </a:p>
          <a:p>
            <a:pPr lvl="0"/>
            <a:r>
              <a:rPr lang="en-US" sz="1200" b="1" kern="1200" dirty="0">
                <a:solidFill>
                  <a:schemeClr val="tx1"/>
                </a:solidFill>
                <a:effectLst/>
                <a:latin typeface="+mn-lt"/>
                <a:ea typeface="+mn-ea"/>
                <a:cs typeface="+mn-cs"/>
              </a:rPr>
              <a:t>c) Improved performance</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d) Employee involvement in decision-making</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e) Industry-leading wages and benefits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6DBBADF-D7AA-4BD5-A703-9D05EFF82ECB}" type="slidenum">
              <a:rPr lang="en-US" smtClean="0"/>
              <a:t>16</a:t>
            </a:fld>
            <a:endParaRPr lang="en-US"/>
          </a:p>
        </p:txBody>
      </p:sp>
    </p:spTree>
    <p:extLst>
      <p:ext uri="{BB962C8B-B14F-4D97-AF65-F5344CB8AC3E}">
        <p14:creationId xmlns:p14="http://schemas.microsoft.com/office/powerpoint/2010/main" val="420794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is </a:t>
            </a:r>
            <a:r>
              <a:rPr lang="en-US" b="1" dirty="0"/>
              <a:t>True</a:t>
            </a:r>
          </a:p>
        </p:txBody>
      </p:sp>
      <p:sp>
        <p:nvSpPr>
          <p:cNvPr id="4" name="Slide Number Placeholder 3"/>
          <p:cNvSpPr>
            <a:spLocks noGrp="1"/>
          </p:cNvSpPr>
          <p:nvPr>
            <p:ph type="sldNum" sz="quarter" idx="5"/>
          </p:nvPr>
        </p:nvSpPr>
        <p:spPr/>
        <p:txBody>
          <a:bodyPr/>
          <a:lstStyle/>
          <a:p>
            <a:fld id="{D6DBBADF-D7AA-4BD5-A703-9D05EFF82ECB}" type="slidenum">
              <a:rPr lang="en-US" smtClean="0"/>
              <a:t>17</a:t>
            </a:fld>
            <a:endParaRPr lang="en-US"/>
          </a:p>
        </p:txBody>
      </p:sp>
    </p:spTree>
    <p:extLst>
      <p:ext uri="{BB962C8B-B14F-4D97-AF65-F5344CB8AC3E}">
        <p14:creationId xmlns:p14="http://schemas.microsoft.com/office/powerpoint/2010/main" val="2297213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Font typeface="+mj-lt"/>
              <a:buNone/>
            </a:pPr>
            <a:r>
              <a:rPr lang="en-US" sz="1200" b="1" kern="1200" dirty="0">
                <a:solidFill>
                  <a:schemeClr val="tx1"/>
                </a:solidFill>
                <a:effectLst/>
                <a:latin typeface="+mn-lt"/>
                <a:ea typeface="+mn-ea"/>
                <a:cs typeface="+mn-cs"/>
              </a:rPr>
              <a:t>Answer is f</a:t>
            </a:r>
          </a:p>
          <a:p>
            <a:pPr lvl="1"/>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Performance Sharing Program</a:t>
            </a:r>
          </a:p>
          <a:p>
            <a:pPr lvl="0"/>
            <a:r>
              <a:rPr lang="en-US" sz="1200" kern="1200" dirty="0">
                <a:solidFill>
                  <a:schemeClr val="tx1"/>
                </a:solidFill>
                <a:effectLst/>
                <a:latin typeface="+mn-lt"/>
                <a:ea typeface="+mn-ea"/>
                <a:cs typeface="+mn-cs"/>
              </a:rPr>
              <a:t>b) Workforce Planning and Development</a:t>
            </a:r>
          </a:p>
          <a:p>
            <a:pPr lvl="0"/>
            <a:r>
              <a:rPr lang="en-US" sz="1200" kern="1200" dirty="0">
                <a:solidFill>
                  <a:schemeClr val="tx1"/>
                </a:solidFill>
                <a:effectLst/>
                <a:latin typeface="+mn-lt"/>
                <a:ea typeface="+mn-ea"/>
                <a:cs typeface="+mn-cs"/>
              </a:rPr>
              <a:t>c) Unit-based teams</a:t>
            </a:r>
          </a:p>
          <a:p>
            <a:pPr lvl="0"/>
            <a:r>
              <a:rPr lang="en-US" sz="1200" kern="1200" dirty="0">
                <a:solidFill>
                  <a:schemeClr val="tx1"/>
                </a:solidFill>
                <a:effectLst/>
                <a:latin typeface="+mn-lt"/>
                <a:ea typeface="+mn-ea"/>
                <a:cs typeface="+mn-cs"/>
              </a:rPr>
              <a:t>d) Healthcare benefits</a:t>
            </a:r>
          </a:p>
          <a:p>
            <a:pPr lvl="0"/>
            <a:r>
              <a:rPr lang="en-US" sz="1200" kern="1200" dirty="0">
                <a:solidFill>
                  <a:schemeClr val="tx1"/>
                </a:solidFill>
                <a:effectLst/>
                <a:latin typeface="+mn-lt"/>
                <a:ea typeface="+mn-ea"/>
                <a:cs typeface="+mn-cs"/>
              </a:rPr>
              <a:t>e) Retirement benefits</a:t>
            </a:r>
          </a:p>
          <a:p>
            <a:pPr lvl="0"/>
            <a:r>
              <a:rPr lang="en-US" sz="1200" b="1" kern="1200" dirty="0">
                <a:solidFill>
                  <a:schemeClr val="tx1"/>
                </a:solidFill>
                <a:effectLst/>
                <a:latin typeface="+mn-lt"/>
                <a:ea typeface="+mn-ea"/>
                <a:cs typeface="+mn-cs"/>
              </a:rPr>
              <a:t>f) All of the above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6DBBADF-D7AA-4BD5-A703-9D05EFF82ECB}" type="slidenum">
              <a:rPr lang="en-US" smtClean="0"/>
              <a:t>18</a:t>
            </a:fld>
            <a:endParaRPr lang="en-US"/>
          </a:p>
        </p:txBody>
      </p:sp>
    </p:spTree>
    <p:extLst>
      <p:ext uri="{BB962C8B-B14F-4D97-AF65-F5344CB8AC3E}">
        <p14:creationId xmlns:p14="http://schemas.microsoft.com/office/powerpoint/2010/main" val="3066593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Font typeface="+mj-lt"/>
              <a:buNone/>
            </a:pPr>
            <a:r>
              <a:rPr lang="en-US" sz="1200" b="1" kern="1200" dirty="0">
                <a:solidFill>
                  <a:schemeClr val="tx1"/>
                </a:solidFill>
                <a:effectLst/>
                <a:latin typeface="+mn-lt"/>
                <a:ea typeface="+mn-ea"/>
                <a:cs typeface="+mn-cs"/>
              </a:rPr>
              <a:t>Answer is a and b</a:t>
            </a:r>
          </a:p>
          <a:p>
            <a:pPr marL="0" lvl="0" indent="0" fontAlgn="base">
              <a:buFont typeface="+mj-lt"/>
              <a:buNone/>
            </a:pPr>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a) LMPartnership.org</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b) Alliance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(ahcunions.org) and Coalition (unioncoalition.org) websites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 Amazon.com</a:t>
            </a:r>
          </a:p>
          <a:p>
            <a:pPr lvl="0"/>
            <a:r>
              <a:rPr lang="en-US" sz="1200" kern="1200" dirty="0">
                <a:solidFill>
                  <a:schemeClr val="tx1"/>
                </a:solidFill>
                <a:effectLst/>
                <a:latin typeface="+mn-lt"/>
                <a:ea typeface="+mn-ea"/>
                <a:cs typeface="+mn-cs"/>
              </a:rPr>
              <a:t>d) UnionsRock.com</a:t>
            </a:r>
          </a:p>
        </p:txBody>
      </p:sp>
      <p:sp>
        <p:nvSpPr>
          <p:cNvPr id="4" name="Slide Number Placeholder 3"/>
          <p:cNvSpPr>
            <a:spLocks noGrp="1"/>
          </p:cNvSpPr>
          <p:nvPr>
            <p:ph type="sldNum" sz="quarter" idx="5"/>
          </p:nvPr>
        </p:nvSpPr>
        <p:spPr/>
        <p:txBody>
          <a:bodyPr/>
          <a:lstStyle/>
          <a:p>
            <a:fld id="{D6DBBADF-D7AA-4BD5-A703-9D05EFF82ECB}" type="slidenum">
              <a:rPr lang="en-US" smtClean="0"/>
              <a:t>19</a:t>
            </a:fld>
            <a:endParaRPr lang="en-US"/>
          </a:p>
        </p:txBody>
      </p:sp>
    </p:spTree>
    <p:extLst>
      <p:ext uri="{BB962C8B-B14F-4D97-AF65-F5344CB8AC3E}">
        <p14:creationId xmlns:p14="http://schemas.microsoft.com/office/powerpoint/2010/main" val="2632472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is </a:t>
            </a:r>
            <a:r>
              <a:rPr lang="en-US" b="1" dirty="0"/>
              <a:t>False</a:t>
            </a:r>
          </a:p>
        </p:txBody>
      </p:sp>
      <p:sp>
        <p:nvSpPr>
          <p:cNvPr id="4" name="Slide Number Placeholder 3"/>
          <p:cNvSpPr>
            <a:spLocks noGrp="1"/>
          </p:cNvSpPr>
          <p:nvPr>
            <p:ph type="sldNum" sz="quarter" idx="5"/>
          </p:nvPr>
        </p:nvSpPr>
        <p:spPr/>
        <p:txBody>
          <a:bodyPr/>
          <a:lstStyle/>
          <a:p>
            <a:fld id="{D6DBBADF-D7AA-4BD5-A703-9D05EFF82ECB}" type="slidenum">
              <a:rPr lang="en-US" smtClean="0"/>
              <a:t>20</a:t>
            </a:fld>
            <a:endParaRPr lang="en-US"/>
          </a:p>
        </p:txBody>
      </p:sp>
    </p:spTree>
    <p:extLst>
      <p:ext uri="{BB962C8B-B14F-4D97-AF65-F5344CB8AC3E}">
        <p14:creationId xmlns:p14="http://schemas.microsoft.com/office/powerpoint/2010/main" val="3376338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Font typeface="+mj-lt"/>
              <a:buNone/>
            </a:pPr>
            <a:r>
              <a:rPr lang="en-US" b="1" dirty="0"/>
              <a:t>Answer is a, b, and c</a:t>
            </a:r>
          </a:p>
          <a:p>
            <a:pPr marL="0" lvl="0" indent="0" fontAlgn="base">
              <a:buFont typeface="+mj-lt"/>
              <a:buNone/>
            </a:pPr>
            <a:endParaRPr lang="en-US" b="0" dirty="0"/>
          </a:p>
          <a:p>
            <a:pPr marL="514350" lvl="0" indent="-514350" fontAlgn="base">
              <a:buFont typeface="+mj-lt"/>
              <a:buAutoNum type="alphaLcParenR"/>
            </a:pPr>
            <a:r>
              <a:rPr lang="en-US" b="1" dirty="0"/>
              <a:t>Tuition reimbursement</a:t>
            </a:r>
          </a:p>
          <a:p>
            <a:pPr marL="514350" lvl="0" indent="-514350" fontAlgn="base">
              <a:buFont typeface="+mj-lt"/>
              <a:buAutoNum type="alphaLcParenR"/>
            </a:pPr>
            <a:r>
              <a:rPr lang="en-US" b="1" dirty="0"/>
              <a:t>Education funds </a:t>
            </a:r>
          </a:p>
          <a:p>
            <a:pPr marL="514350" lvl="0" indent="-514350" fontAlgn="base">
              <a:buFont typeface="+mj-lt"/>
              <a:buAutoNum type="alphaLcParenR"/>
            </a:pPr>
            <a:r>
              <a:rPr lang="en-US" b="1" dirty="0"/>
              <a:t>Education leaves</a:t>
            </a:r>
          </a:p>
          <a:p>
            <a:pPr marL="514350" lvl="0" indent="-514350" fontAlgn="base">
              <a:buFont typeface="+mj-lt"/>
              <a:buAutoNum type="alphaLcParenR"/>
            </a:pPr>
            <a:r>
              <a:rPr lang="en-US" b="0" dirty="0"/>
              <a:t>Free college tuition for medical school</a:t>
            </a:r>
          </a:p>
        </p:txBody>
      </p:sp>
      <p:sp>
        <p:nvSpPr>
          <p:cNvPr id="4" name="Slide Number Placeholder 3"/>
          <p:cNvSpPr>
            <a:spLocks noGrp="1"/>
          </p:cNvSpPr>
          <p:nvPr>
            <p:ph type="sldNum" sz="quarter" idx="5"/>
          </p:nvPr>
        </p:nvSpPr>
        <p:spPr/>
        <p:txBody>
          <a:bodyPr/>
          <a:lstStyle/>
          <a:p>
            <a:fld id="{D6DBBADF-D7AA-4BD5-A703-9D05EFF82ECB}" type="slidenum">
              <a:rPr lang="en-US" smtClean="0"/>
              <a:t>21</a:t>
            </a:fld>
            <a:endParaRPr lang="en-US"/>
          </a:p>
        </p:txBody>
      </p:sp>
    </p:spTree>
    <p:extLst>
      <p:ext uri="{BB962C8B-B14F-4D97-AF65-F5344CB8AC3E}">
        <p14:creationId xmlns:p14="http://schemas.microsoft.com/office/powerpoint/2010/main" val="2036758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Facilitator notes:</a:t>
            </a:r>
          </a:p>
          <a:p>
            <a:r>
              <a:rPr lang="en-US" sz="1200" kern="1200" dirty="0">
                <a:solidFill>
                  <a:schemeClr val="tx1"/>
                </a:solidFill>
                <a:effectLst/>
                <a:latin typeface="+mn-lt"/>
                <a:ea typeface="+mn-ea"/>
                <a:cs typeface="+mn-cs"/>
              </a:rPr>
              <a:t>After participants watch the video, facilitate a group discussion using one of the following activities. When selecting activities, consider any polling questions that you’ve chosen to avoid redundant discussions.</a:t>
            </a:r>
          </a:p>
        </p:txBody>
      </p:sp>
      <p:sp>
        <p:nvSpPr>
          <p:cNvPr id="4" name="Slide Number Placeholder 3"/>
          <p:cNvSpPr>
            <a:spLocks noGrp="1"/>
          </p:cNvSpPr>
          <p:nvPr>
            <p:ph type="sldNum" sz="quarter" idx="5"/>
          </p:nvPr>
        </p:nvSpPr>
        <p:spPr/>
        <p:txBody>
          <a:bodyPr/>
          <a:lstStyle/>
          <a:p>
            <a:fld id="{1D706CCB-6DC0-194C-ADFB-130103966F64}" type="slidenum">
              <a:rPr lang="en-US" smtClean="0"/>
              <a:t>4</a:t>
            </a:fld>
            <a:endParaRPr lang="en-US"/>
          </a:p>
        </p:txBody>
      </p:sp>
    </p:spTree>
    <p:extLst>
      <p:ext uri="{BB962C8B-B14F-4D97-AF65-F5344CB8AC3E}">
        <p14:creationId xmlns:p14="http://schemas.microsoft.com/office/powerpoint/2010/main" val="4800408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Font typeface="+mj-lt"/>
              <a:buNone/>
            </a:pPr>
            <a:r>
              <a:rPr lang="en-US" b="1" dirty="0"/>
              <a:t>Answer is d</a:t>
            </a:r>
          </a:p>
          <a:p>
            <a:pPr marL="0" lvl="0" indent="0" fontAlgn="base">
              <a:buFont typeface="+mj-lt"/>
              <a:buNone/>
            </a:pPr>
            <a:endParaRPr lang="en-US" b="0" dirty="0"/>
          </a:p>
          <a:p>
            <a:pPr lvl="0"/>
            <a:r>
              <a:rPr lang="en-US" sz="1200" kern="1200" dirty="0">
                <a:solidFill>
                  <a:schemeClr val="tx1"/>
                </a:solidFill>
                <a:effectLst/>
                <a:latin typeface="+mn-lt"/>
                <a:ea typeface="+mn-ea"/>
                <a:cs typeface="+mn-cs"/>
              </a:rPr>
              <a:t>a) Workplace safety</a:t>
            </a:r>
          </a:p>
          <a:p>
            <a:pPr lvl="0"/>
            <a:r>
              <a:rPr lang="en-US" sz="1200" kern="1200" dirty="0">
                <a:solidFill>
                  <a:schemeClr val="tx1"/>
                </a:solidFill>
                <a:effectLst/>
                <a:latin typeface="+mn-lt"/>
                <a:ea typeface="+mn-ea"/>
                <a:cs typeface="+mn-cs"/>
              </a:rPr>
              <a:t>b) Patient safety</a:t>
            </a:r>
          </a:p>
          <a:p>
            <a:pPr lvl="0"/>
            <a:r>
              <a:rPr lang="en-US" sz="1200" kern="1200" dirty="0">
                <a:solidFill>
                  <a:schemeClr val="tx1"/>
                </a:solidFill>
                <a:effectLst/>
                <a:latin typeface="+mn-lt"/>
                <a:ea typeface="+mn-ea"/>
                <a:cs typeface="+mn-cs"/>
              </a:rPr>
              <a:t>c) Workplace violence prevention</a:t>
            </a:r>
          </a:p>
          <a:p>
            <a:pPr lvl="0"/>
            <a:r>
              <a:rPr lang="en-US" sz="1200" b="1" kern="1200" dirty="0">
                <a:solidFill>
                  <a:schemeClr val="tx1"/>
                </a:solidFill>
                <a:effectLst/>
                <a:latin typeface="+mn-lt"/>
                <a:ea typeface="+mn-ea"/>
                <a:cs typeface="+mn-cs"/>
              </a:rPr>
              <a:t>d) All of the above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6DBBADF-D7AA-4BD5-A703-9D05EFF82ECB}" type="slidenum">
              <a:rPr lang="en-US" smtClean="0"/>
              <a:t>22</a:t>
            </a:fld>
            <a:endParaRPr lang="en-US"/>
          </a:p>
        </p:txBody>
      </p:sp>
    </p:spTree>
    <p:extLst>
      <p:ext uri="{BB962C8B-B14F-4D97-AF65-F5344CB8AC3E}">
        <p14:creationId xmlns:p14="http://schemas.microsoft.com/office/powerpoint/2010/main" val="1768385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Font typeface="+mj-lt"/>
              <a:buNone/>
            </a:pPr>
            <a:r>
              <a:rPr lang="en-US" b="1" dirty="0"/>
              <a:t>Answer is a, c, and d</a:t>
            </a:r>
          </a:p>
          <a:p>
            <a:pPr marL="0" lvl="0" indent="0" fontAlgn="base">
              <a:buFont typeface="+mj-lt"/>
              <a:buNone/>
            </a:pPr>
            <a:endParaRPr lang="en-US" b="0" dirty="0"/>
          </a:p>
          <a:p>
            <a:pPr lvl="0"/>
            <a:r>
              <a:rPr lang="en-US" sz="1200" b="1" kern="1200" dirty="0">
                <a:solidFill>
                  <a:schemeClr val="tx1"/>
                </a:solidFill>
                <a:effectLst/>
                <a:latin typeface="+mn-lt"/>
                <a:ea typeface="+mn-ea"/>
                <a:cs typeface="+mn-cs"/>
              </a:rPr>
              <a:t>a) Low co-pays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 As an employee, you get to skip the line</a:t>
            </a:r>
          </a:p>
          <a:p>
            <a:pPr lvl="0"/>
            <a:r>
              <a:rPr lang="en-US" sz="1200" b="1" kern="1200" dirty="0">
                <a:solidFill>
                  <a:schemeClr val="tx1"/>
                </a:solidFill>
                <a:effectLst/>
                <a:latin typeface="+mn-lt"/>
                <a:ea typeface="+mn-ea"/>
                <a:cs typeface="+mn-cs"/>
              </a:rPr>
              <a:t>c) Healthcare Reimbursement Account (HRA)</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d) Healthcare Spending Account (HSA)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6DBBADF-D7AA-4BD5-A703-9D05EFF82ECB}" type="slidenum">
              <a:rPr lang="en-US" smtClean="0"/>
              <a:t>23</a:t>
            </a:fld>
            <a:endParaRPr lang="en-US"/>
          </a:p>
        </p:txBody>
      </p:sp>
    </p:spTree>
    <p:extLst>
      <p:ext uri="{BB962C8B-B14F-4D97-AF65-F5344CB8AC3E}">
        <p14:creationId xmlns:p14="http://schemas.microsoft.com/office/powerpoint/2010/main" val="2732207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notes:</a:t>
            </a:r>
          </a:p>
          <a:p>
            <a:r>
              <a:rPr lang="en-US" sz="1200" kern="1200" dirty="0">
                <a:solidFill>
                  <a:schemeClr val="tx1"/>
                </a:solidFill>
                <a:effectLst/>
                <a:latin typeface="+mn-lt"/>
                <a:ea typeface="+mn-ea"/>
                <a:cs typeface="+mn-cs"/>
              </a:rPr>
              <a:t>Possible responses may include the following: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You understand what’s covered under the partnership and obligations under local contracts.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You can coach others.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Both </a:t>
            </a:r>
            <a:r>
              <a:rPr lang="en-US" dirty="0"/>
              <a:t>the National Agreement and your local contract </a:t>
            </a:r>
            <a:r>
              <a:rPr lang="en-US" sz="1200" kern="1200" dirty="0">
                <a:solidFill>
                  <a:schemeClr val="tx1"/>
                </a:solidFill>
                <a:effectLst/>
                <a:latin typeface="+mn-lt"/>
                <a:ea typeface="+mn-ea"/>
                <a:cs typeface="+mn-cs"/>
              </a:rPr>
              <a:t>provide you with agreements on how you work</a:t>
            </a:r>
            <a:endParaRPr lang="en-US" sz="1200" kern="1200" dirty="0">
              <a:solidFill>
                <a:schemeClr val="tx1"/>
              </a:solidFill>
              <a:effectLst/>
              <a:latin typeface="+mn-lt"/>
              <a:cs typeface="Calibri"/>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 a manager, I have guidance on seniority, staffing, vacations, sick leaves, the grievance process, and so on.</a:t>
            </a:r>
          </a:p>
        </p:txBody>
      </p:sp>
      <p:sp>
        <p:nvSpPr>
          <p:cNvPr id="4" name="Slide Number Placeholder 3"/>
          <p:cNvSpPr>
            <a:spLocks noGrp="1"/>
          </p:cNvSpPr>
          <p:nvPr>
            <p:ph type="sldNum" sz="quarter" idx="5"/>
          </p:nvPr>
        </p:nvSpPr>
        <p:spPr/>
        <p:txBody>
          <a:bodyPr/>
          <a:lstStyle/>
          <a:p>
            <a:fld id="{D6DBBADF-D7AA-4BD5-A703-9D05EFF82ECB}" type="slidenum">
              <a:rPr lang="en-US" smtClean="0"/>
              <a:t>5</a:t>
            </a:fld>
            <a:endParaRPr lang="en-US"/>
          </a:p>
        </p:txBody>
      </p:sp>
    </p:spTree>
    <p:extLst>
      <p:ext uri="{BB962C8B-B14F-4D97-AF65-F5344CB8AC3E}">
        <p14:creationId xmlns:p14="http://schemas.microsoft.com/office/powerpoint/2010/main" val="4251993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Make sure that you are in slideshow or reading view mode. As you highlight each topic with the learners, click the topics to reveal the answer and address any questions which arise.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Click outside of the topics to advance to the next page.</a:t>
            </a:r>
            <a:endParaRPr lang="en-US" dirty="0"/>
          </a:p>
        </p:txBody>
      </p:sp>
      <p:sp>
        <p:nvSpPr>
          <p:cNvPr id="4" name="Slide Number Placeholder 3"/>
          <p:cNvSpPr>
            <a:spLocks noGrp="1"/>
          </p:cNvSpPr>
          <p:nvPr>
            <p:ph type="sldNum" sz="quarter" idx="5"/>
          </p:nvPr>
        </p:nvSpPr>
        <p:spPr/>
        <p:txBody>
          <a:bodyPr/>
          <a:lstStyle/>
          <a:p>
            <a:fld id="{D6DBBADF-D7AA-4BD5-A703-9D05EFF82ECB}" type="slidenum">
              <a:rPr lang="en-US" smtClean="0"/>
              <a:t>6</a:t>
            </a:fld>
            <a:endParaRPr lang="en-US"/>
          </a:p>
        </p:txBody>
      </p:sp>
    </p:spTree>
    <p:extLst>
      <p:ext uri="{BB962C8B-B14F-4D97-AF65-F5344CB8AC3E}">
        <p14:creationId xmlns:p14="http://schemas.microsoft.com/office/powerpoint/2010/main" val="4130515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notes:</a:t>
            </a:r>
          </a:p>
          <a:p>
            <a:pPr lvl="0"/>
            <a:r>
              <a:rPr lang="en-US" sz="1200" b="1" i="1" kern="1200" dirty="0">
                <a:solidFill>
                  <a:schemeClr val="tx1"/>
                </a:solidFill>
                <a:effectLst/>
                <a:latin typeface="+mn-lt"/>
                <a:ea typeface="+mn-ea"/>
                <a:cs typeface="+mn-cs"/>
              </a:rPr>
              <a:t>Preparation required:</a:t>
            </a:r>
            <a:r>
              <a:rPr lang="en-US" sz="1200" kern="1200" dirty="0">
                <a:solidFill>
                  <a:schemeClr val="tx1"/>
                </a:solidFill>
                <a:effectLst/>
                <a:latin typeface="+mn-lt"/>
                <a:ea typeface="+mn-ea"/>
                <a:cs typeface="+mn-cs"/>
              </a:rPr>
              <a:t> Consider your audience and select 3-5 topics of the national agreement which you feel your participants would benefit from. Update the slide accordingly. (Note: We’ve included some sections in the facilitator guide for you to consider.)</a:t>
            </a:r>
          </a:p>
          <a:p>
            <a:pPr lvl="0"/>
            <a:endParaRPr lang="en-US" sz="1200" kern="1200" dirty="0">
              <a:solidFill>
                <a:schemeClr val="tx1"/>
              </a:solidFill>
              <a:effectLst/>
              <a:latin typeface="+mn-lt"/>
              <a:ea typeface="+mn-ea"/>
              <a:cs typeface="+mn-cs"/>
            </a:endParaRPr>
          </a:p>
          <a:p>
            <a:pPr lvl="0"/>
            <a:r>
              <a:rPr lang="en-US" sz="1800" dirty="0">
                <a:solidFill>
                  <a:srgbClr val="14110B"/>
                </a:solidFill>
                <a:effectLst/>
                <a:latin typeface="Calibri" panose="020F0502020204030204" pitchFamily="34" charset="0"/>
                <a:ea typeface="Times New Roman" panose="02020603050405020304" pitchFamily="18" charset="0"/>
                <a:cs typeface="Times New Roman" panose="02020603050405020304" pitchFamily="18" charset="0"/>
              </a:rPr>
              <a:t>Encourage your audience to download or bring a hard copy of their national agreement with them, or to have a way to easily access the national agreement for this activity. Consider bringing several copies of the national agreement, in case a participant forgets to accomplish this pre-work.</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i="1" kern="1200" dirty="0">
                <a:solidFill>
                  <a:schemeClr val="tx1"/>
                </a:solidFill>
                <a:effectLst/>
                <a:latin typeface="+mn-lt"/>
                <a:ea typeface="+mn-ea"/>
                <a:cs typeface="+mn-cs"/>
              </a:rPr>
              <a:t>Instructions:</a:t>
            </a:r>
            <a:r>
              <a:rPr lang="en-US" sz="1200" kern="1200" dirty="0">
                <a:solidFill>
                  <a:schemeClr val="tx1"/>
                </a:solidFill>
                <a:effectLst/>
                <a:latin typeface="+mn-lt"/>
                <a:ea typeface="+mn-ea"/>
                <a:cs typeface="+mn-cs"/>
              </a:rPr>
              <a:t> </a:t>
            </a:r>
            <a:r>
              <a:rPr lang="en-US" sz="1800" kern="1200" dirty="0">
                <a:solidFill>
                  <a:srgbClr val="14110B"/>
                </a:solidFill>
                <a:effectLst/>
                <a:latin typeface="Calibri" panose="020F0502020204030204" pitchFamily="34" charset="0"/>
                <a:ea typeface="+mn-ea"/>
                <a:cs typeface="Times New Roman" panose="02020603050405020304" pitchFamily="18" charset="0"/>
              </a:rPr>
              <a:t>Ask </a:t>
            </a:r>
            <a:r>
              <a:rPr lang="en-US" sz="1800" dirty="0">
                <a:solidFill>
                  <a:srgbClr val="14110B"/>
                </a:solidFill>
                <a:effectLst/>
                <a:latin typeface="Calibri" panose="020F0502020204030204" pitchFamily="34" charset="0"/>
                <a:ea typeface="Arial" panose="020B0604020202020204" pitchFamily="34" charset="0"/>
                <a:cs typeface="Times New Roman" panose="02020603050405020304" pitchFamily="18" charset="0"/>
              </a:rPr>
              <a:t>the participants to briefly review each of the topics listed on the slide and consider how they could apply them to their daily work. Then discuss the topics briefly as a group.</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6DBBADF-D7AA-4BD5-A703-9D05EFF82ECB}" type="slidenum">
              <a:rPr lang="en-US" smtClean="0"/>
              <a:t>7</a:t>
            </a:fld>
            <a:endParaRPr lang="en-US"/>
          </a:p>
        </p:txBody>
      </p:sp>
    </p:spTree>
    <p:extLst>
      <p:ext uri="{BB962C8B-B14F-4D97-AF65-F5344CB8AC3E}">
        <p14:creationId xmlns:p14="http://schemas.microsoft.com/office/powerpoint/2010/main" val="2871657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Facilitator notes:</a:t>
            </a:r>
          </a:p>
          <a:p>
            <a:pPr marL="0" marR="0">
              <a:lnSpc>
                <a:spcPct val="107000"/>
              </a:lnSpc>
              <a:spcBef>
                <a:spcPts val="0"/>
              </a:spcBef>
              <a:spcAft>
                <a:spcPts val="0"/>
              </a:spcAft>
            </a:pPr>
            <a:r>
              <a:rPr lang="en-US" sz="1800" b="1" i="1" dirty="0">
                <a:solidFill>
                  <a:srgbClr val="14110B"/>
                </a:solidFill>
                <a:effectLst/>
                <a:latin typeface="Calibri" panose="020F0502020204030204" pitchFamily="34" charset="0"/>
                <a:ea typeface="Times New Roman" panose="02020603050405020304" pitchFamily="18" charset="0"/>
                <a:cs typeface="Times New Roman" panose="02020603050405020304" pitchFamily="18" charset="0"/>
              </a:rPr>
              <a:t>Preparation required: </a:t>
            </a:r>
            <a:r>
              <a:rPr lang="en-US" sz="1800" dirty="0">
                <a:solidFill>
                  <a:srgbClr val="14110B"/>
                </a:solidFill>
                <a:effectLst/>
                <a:latin typeface="Calibri" panose="020F0502020204030204" pitchFamily="34" charset="0"/>
                <a:ea typeface="Times New Roman" panose="02020603050405020304" pitchFamily="18" charset="0"/>
                <a:cs typeface="Times New Roman" panose="02020603050405020304" pitchFamily="18" charset="0"/>
              </a:rPr>
              <a:t>Review the scavenger “answer key” table in the facilitator’s guide and write down the section, section number, and page numbers associated with those areas to create your personalized “answer key.” </a:t>
            </a:r>
            <a:endParaRPr lang="en-US" sz="1800" dirty="0">
              <a:solidFill>
                <a:srgbClr val="14110B"/>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14110B"/>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solidFill>
                <a:srgbClr val="14110B"/>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14110B"/>
                </a:solidFill>
                <a:effectLst/>
                <a:latin typeface="Calibri" panose="020F0502020204030204" pitchFamily="34" charset="0"/>
                <a:ea typeface="Times New Roman" panose="02020603050405020304" pitchFamily="18" charset="0"/>
                <a:cs typeface="Times New Roman" panose="02020603050405020304" pitchFamily="18" charset="0"/>
              </a:rPr>
              <a:t>Encourage your audience to download or bring a hard copy of their national agreement and local contract with them, or to have a way to easily access the contracts for this activity. Consider bringing several copies of each contract, in case a participant forgets to accomplish this pre-work.</a:t>
            </a:r>
            <a:endParaRPr lang="en-US" sz="1800" dirty="0">
              <a:solidFill>
                <a:srgbClr val="14110B"/>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p>
        </p:txBody>
      </p:sp>
      <p:sp>
        <p:nvSpPr>
          <p:cNvPr id="4" name="Slide Number Placeholder 3"/>
          <p:cNvSpPr>
            <a:spLocks noGrp="1"/>
          </p:cNvSpPr>
          <p:nvPr>
            <p:ph type="sldNum" sz="quarter" idx="5"/>
          </p:nvPr>
        </p:nvSpPr>
        <p:spPr/>
        <p:txBody>
          <a:bodyPr/>
          <a:lstStyle/>
          <a:p>
            <a:fld id="{1D706CCB-6DC0-194C-ADFB-130103966F64}" type="slidenum">
              <a:rPr lang="en-US" smtClean="0"/>
              <a:t>8</a:t>
            </a:fld>
            <a:endParaRPr lang="en-US"/>
          </a:p>
        </p:txBody>
      </p:sp>
    </p:spTree>
    <p:extLst>
      <p:ext uri="{BB962C8B-B14F-4D97-AF65-F5344CB8AC3E}">
        <p14:creationId xmlns:p14="http://schemas.microsoft.com/office/powerpoint/2010/main" val="301041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pPr marL="228600" lvl="0" indent="-228600">
              <a:buFont typeface="+mj-lt"/>
              <a:buAutoNum type="arabicPeriod"/>
            </a:pPr>
            <a:r>
              <a:rPr lang="en-US" sz="1200" kern="1200" dirty="0">
                <a:solidFill>
                  <a:schemeClr val="tx1"/>
                </a:solidFill>
                <a:effectLst/>
                <a:latin typeface="+mn-lt"/>
                <a:ea typeface="+mn-ea"/>
                <a:cs typeface="+mn-cs"/>
              </a:rPr>
              <a:t>Group your participants (groups of 4-6 people are ideal).</a:t>
            </a:r>
          </a:p>
          <a:p>
            <a:pPr marL="228600" lvl="0" indent="-228600">
              <a:buFont typeface="+mj-lt"/>
              <a:buAutoNum type="arabicPeriod"/>
            </a:pPr>
            <a:r>
              <a:rPr lang="en-US" sz="1200" kern="1200" dirty="0">
                <a:solidFill>
                  <a:schemeClr val="tx1"/>
                </a:solidFill>
                <a:effectLst/>
                <a:latin typeface="+mn-lt"/>
                <a:ea typeface="+mn-ea"/>
                <a:cs typeface="+mn-cs"/>
              </a:rPr>
              <a:t>Provide your participants with the Learner Worksheet. </a:t>
            </a:r>
          </a:p>
          <a:p>
            <a:pPr marL="228600" lvl="0" indent="-228600">
              <a:buFont typeface="+mj-lt"/>
              <a:buAutoNum type="arabicPeriod"/>
            </a:pPr>
            <a:r>
              <a:rPr lang="en-US" sz="1200" kern="1200" dirty="0">
                <a:solidFill>
                  <a:schemeClr val="tx1"/>
                </a:solidFill>
                <a:effectLst/>
                <a:latin typeface="+mn-lt"/>
                <a:ea typeface="+mn-ea"/>
                <a:cs typeface="+mn-cs"/>
              </a:rPr>
              <a:t>You can assign each group certain subjects or assign the entire list to each group. </a:t>
            </a:r>
          </a:p>
          <a:p>
            <a:pPr marL="228600" lvl="0" indent="-228600">
              <a:buFont typeface="+mj-lt"/>
              <a:buAutoNum type="arabicPeriod"/>
            </a:pPr>
            <a:r>
              <a:rPr lang="en-US" sz="1200" kern="1200" dirty="0">
                <a:solidFill>
                  <a:schemeClr val="tx1"/>
                </a:solidFill>
                <a:effectLst/>
                <a:latin typeface="+mn-lt"/>
                <a:ea typeface="+mn-ea"/>
                <a:cs typeface="+mn-cs"/>
              </a:rPr>
              <a:t>Each group can then determine if they would like to work on each subject together, or if they want to divide the list among themselves.</a:t>
            </a:r>
          </a:p>
          <a:p>
            <a:pPr marL="228600" lvl="0" indent="-228600">
              <a:buFont typeface="+mj-lt"/>
              <a:buAutoNum type="arabicPeriod"/>
            </a:pPr>
            <a:r>
              <a:rPr lang="en-US" sz="1200" kern="1200" dirty="0">
                <a:solidFill>
                  <a:schemeClr val="tx1"/>
                </a:solidFill>
                <a:effectLst/>
                <a:latin typeface="+mn-lt"/>
                <a:ea typeface="+mn-ea"/>
                <a:cs typeface="+mn-cs"/>
              </a:rPr>
              <a:t>Participants should look in both their associated national agreement and local contract.  </a:t>
            </a:r>
          </a:p>
          <a:p>
            <a:pPr marL="228600" lvl="0" indent="-228600">
              <a:buFont typeface="+mj-lt"/>
              <a:buAutoNum type="arabicPeriod"/>
            </a:pPr>
            <a:r>
              <a:rPr lang="en-US" sz="1200" kern="1200" dirty="0">
                <a:solidFill>
                  <a:schemeClr val="tx1"/>
                </a:solidFill>
                <a:effectLst/>
                <a:latin typeface="+mn-lt"/>
                <a:ea typeface="+mn-ea"/>
                <a:cs typeface="+mn-cs"/>
              </a:rPr>
              <a:t>Allow the participants 30 minutes to complete the worksheet.</a:t>
            </a:r>
          </a:p>
          <a:p>
            <a:pPr marL="228600" lvl="0" indent="-228600">
              <a:buFont typeface="+mj-lt"/>
              <a:buAutoNum type="arabicPeriod"/>
            </a:pPr>
            <a:r>
              <a:rPr lang="en-US" sz="1200" kern="1200" dirty="0">
                <a:solidFill>
                  <a:schemeClr val="tx1"/>
                </a:solidFill>
                <a:effectLst/>
                <a:latin typeface="+mn-lt"/>
                <a:ea typeface="+mn-ea"/>
                <a:cs typeface="+mn-cs"/>
              </a:rPr>
              <a:t>After the scavenger hunt is concluded and as time allows, facilitate a group discussion for up to 15 minutes using the questions on the next 2 slides.</a:t>
            </a:r>
          </a:p>
        </p:txBody>
      </p:sp>
      <p:sp>
        <p:nvSpPr>
          <p:cNvPr id="4" name="Slide Number Placeholder 3"/>
          <p:cNvSpPr>
            <a:spLocks noGrp="1"/>
          </p:cNvSpPr>
          <p:nvPr>
            <p:ph type="sldNum" sz="quarter" idx="5"/>
          </p:nvPr>
        </p:nvSpPr>
        <p:spPr/>
        <p:txBody>
          <a:bodyPr/>
          <a:lstStyle/>
          <a:p>
            <a:fld id="{D6DBBADF-D7AA-4BD5-A703-9D05EFF82ECB}" type="slidenum">
              <a:rPr lang="en-US" smtClean="0"/>
              <a:t>9</a:t>
            </a:fld>
            <a:endParaRPr lang="en-US"/>
          </a:p>
        </p:txBody>
      </p:sp>
    </p:spTree>
    <p:extLst>
      <p:ext uri="{BB962C8B-B14F-4D97-AF65-F5344CB8AC3E}">
        <p14:creationId xmlns:p14="http://schemas.microsoft.com/office/powerpoint/2010/main" val="3271892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pPr lvl="0"/>
            <a:r>
              <a:rPr lang="en-US" sz="1200" kern="1200" dirty="0">
                <a:solidFill>
                  <a:schemeClr val="tx1"/>
                </a:solidFill>
                <a:effectLst/>
                <a:latin typeface="+mn-lt"/>
                <a:ea typeface="+mn-ea"/>
                <a:cs typeface="+mn-cs"/>
              </a:rPr>
              <a:t>After the scavenger hunt is concluded and as time allows, facilitate a group discussion for up to 15 minutes using the following questions:</a:t>
            </a:r>
          </a:p>
          <a:p>
            <a:pPr lvl="0"/>
            <a:r>
              <a:rPr lang="en-US" sz="1200" kern="1200" dirty="0">
                <a:solidFill>
                  <a:schemeClr val="tx1"/>
                </a:solidFill>
                <a:effectLst/>
                <a:latin typeface="+mn-lt"/>
                <a:ea typeface="+mn-ea"/>
                <a:cs typeface="+mn-cs"/>
              </a:rPr>
              <a:t>What is one thing you found surprising during this activity?</a:t>
            </a:r>
          </a:p>
          <a:p>
            <a:r>
              <a:rPr lang="en-US" kern="1200" dirty="0">
                <a:effectLst/>
              </a:rPr>
              <a:t>What is one thing you noticed that is different between the </a:t>
            </a:r>
            <a:r>
              <a:rPr lang="en-US" dirty="0"/>
              <a:t>National Agreement and your local contract</a:t>
            </a:r>
            <a:r>
              <a:rPr lang="en-US" kern="1200" dirty="0">
                <a:effectLst/>
              </a:rPr>
              <a:t>?</a:t>
            </a:r>
            <a:endParaRPr lang="en-US" dirty="0"/>
          </a:p>
        </p:txBody>
      </p:sp>
      <p:sp>
        <p:nvSpPr>
          <p:cNvPr id="4" name="Slide Number Placeholder 3"/>
          <p:cNvSpPr>
            <a:spLocks noGrp="1"/>
          </p:cNvSpPr>
          <p:nvPr>
            <p:ph type="sldNum" sz="quarter" idx="5"/>
          </p:nvPr>
        </p:nvSpPr>
        <p:spPr/>
        <p:txBody>
          <a:bodyPr/>
          <a:lstStyle/>
          <a:p>
            <a:fld id="{D6DBBADF-D7AA-4BD5-A703-9D05EFF82ECB}" type="slidenum">
              <a:rPr lang="en-US" smtClean="0"/>
              <a:t>10</a:t>
            </a:fld>
            <a:endParaRPr lang="en-US"/>
          </a:p>
        </p:txBody>
      </p:sp>
    </p:spTree>
    <p:extLst>
      <p:ext uri="{BB962C8B-B14F-4D97-AF65-F5344CB8AC3E}">
        <p14:creationId xmlns:p14="http://schemas.microsoft.com/office/powerpoint/2010/main" val="2190730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pPr lvl="0"/>
            <a:r>
              <a:rPr lang="en-US" sz="1200" kern="1200" dirty="0">
                <a:solidFill>
                  <a:schemeClr val="tx1"/>
                </a:solidFill>
                <a:effectLst/>
                <a:latin typeface="+mn-lt"/>
                <a:ea typeface="+mn-ea"/>
                <a:cs typeface="+mn-cs"/>
              </a:rPr>
              <a:t>After the scavenger hunt is concluded and as time allows, facilitate a group discussion for up to 15 minutes using the following questions:</a:t>
            </a:r>
          </a:p>
          <a:p>
            <a:pPr lvl="0"/>
            <a:r>
              <a:rPr lang="en-US" sz="1200" kern="1200" dirty="0">
                <a:solidFill>
                  <a:schemeClr val="tx1"/>
                </a:solidFill>
                <a:effectLst/>
                <a:latin typeface="+mn-lt"/>
                <a:ea typeface="+mn-ea"/>
                <a:cs typeface="+mn-cs"/>
              </a:rPr>
              <a:t>What is one thing you found surprising during this activity?</a:t>
            </a:r>
          </a:p>
          <a:p>
            <a:r>
              <a:rPr lang="en-US" sz="1200" kern="1200" dirty="0">
                <a:solidFill>
                  <a:schemeClr val="tx1"/>
                </a:solidFill>
                <a:effectLst/>
                <a:latin typeface="+mn-lt"/>
                <a:ea typeface="+mn-ea"/>
                <a:cs typeface="+mn-cs"/>
              </a:rPr>
              <a:t>What is one thing you noticed that is different between the </a:t>
            </a:r>
            <a:r>
              <a:rPr lang="en-US" dirty="0"/>
              <a:t>National Agreement and your local contract</a:t>
            </a:r>
            <a:r>
              <a:rPr lang="en-US" sz="1200" kern="1200" dirty="0">
                <a:solidFill>
                  <a:schemeClr val="tx1"/>
                </a:solidFill>
                <a:effectLst/>
                <a:latin typeface="+mn-lt"/>
                <a:ea typeface="+mn-ea"/>
                <a:cs typeface="+mn-cs"/>
              </a:rPr>
              <a:t>?</a:t>
            </a:r>
            <a:endParaRPr lang="en-US" sz="1200" kern="1200" dirty="0">
              <a:solidFill>
                <a:schemeClr val="tx1"/>
              </a:solidFill>
              <a:effectLst/>
              <a:latin typeface="+mn-lt"/>
              <a:cs typeface="Calibri"/>
            </a:endParaRPr>
          </a:p>
        </p:txBody>
      </p:sp>
      <p:sp>
        <p:nvSpPr>
          <p:cNvPr id="4" name="Slide Number Placeholder 3"/>
          <p:cNvSpPr>
            <a:spLocks noGrp="1"/>
          </p:cNvSpPr>
          <p:nvPr>
            <p:ph type="sldNum" sz="quarter" idx="5"/>
          </p:nvPr>
        </p:nvSpPr>
        <p:spPr/>
        <p:txBody>
          <a:bodyPr/>
          <a:lstStyle/>
          <a:p>
            <a:fld id="{D6DBBADF-D7AA-4BD5-A703-9D05EFF82ECB}" type="slidenum">
              <a:rPr lang="en-US" smtClean="0"/>
              <a:t>11</a:t>
            </a:fld>
            <a:endParaRPr lang="en-US"/>
          </a:p>
        </p:txBody>
      </p:sp>
    </p:spTree>
    <p:extLst>
      <p:ext uri="{BB962C8B-B14F-4D97-AF65-F5344CB8AC3E}">
        <p14:creationId xmlns:p14="http://schemas.microsoft.com/office/powerpoint/2010/main" val="11798818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CC92DA4C-220E-C748-A74D-0FA88689D48B}"/>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LMPartnership.com</a:t>
            </a:r>
            <a:endParaRPr lang="en-US" dirty="0"/>
          </a:p>
        </p:txBody>
      </p:sp>
      <p:sp>
        <p:nvSpPr>
          <p:cNvPr id="8" name="Slide Number Placeholder 5">
            <a:extLst>
              <a:ext uri="{FF2B5EF4-FFF2-40B4-BE49-F238E27FC236}">
                <a16:creationId xmlns:a16="http://schemas.microsoft.com/office/drawing/2014/main" id="{9B14F07B-95E1-C549-9092-E60C0E306E09}"/>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pic>
        <p:nvPicPr>
          <p:cNvPr id="10" name="Picture 9">
            <a:extLst>
              <a:ext uri="{FF2B5EF4-FFF2-40B4-BE49-F238E27FC236}">
                <a16:creationId xmlns:a16="http://schemas.microsoft.com/office/drawing/2014/main" id="{6CBC17F8-F5A4-494F-8A1A-ABF215131D4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DC8B9D96-F1D3-2A43-9B1D-3A417AD2ED96}"/>
              </a:ext>
            </a:extLst>
          </p:cNvPr>
          <p:cNvSpPr>
            <a:spLocks noGrp="1"/>
          </p:cNvSpPr>
          <p:nvPr>
            <p:ph type="subTitle" idx="1"/>
          </p:nvPr>
        </p:nvSpPr>
        <p:spPr>
          <a:xfrm>
            <a:off x="838200" y="4360935"/>
            <a:ext cx="9144000" cy="464050"/>
          </a:xfrm>
        </p:spPr>
        <p:txBody>
          <a:bodyPr>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a:extLst>
              <a:ext uri="{FF2B5EF4-FFF2-40B4-BE49-F238E27FC236}">
                <a16:creationId xmlns:a16="http://schemas.microsoft.com/office/drawing/2014/main" id="{7CB781E1-5734-0847-8B63-F2F5369C3842}"/>
              </a:ext>
            </a:extLst>
          </p:cNvPr>
          <p:cNvSpPr>
            <a:spLocks noGrp="1"/>
          </p:cNvSpPr>
          <p:nvPr>
            <p:ph type="ctrTitle"/>
          </p:nvPr>
        </p:nvSpPr>
        <p:spPr>
          <a:xfrm>
            <a:off x="838200" y="3459892"/>
            <a:ext cx="9144000" cy="751817"/>
          </a:xfrm>
        </p:spPr>
        <p:txBody>
          <a:bodyPr anchor="t">
            <a:normAutofit/>
          </a:bodyPr>
          <a:lstStyle>
            <a:lvl1pPr algn="l">
              <a:defRPr sz="3600" b="1" i="0">
                <a:solidFill>
                  <a:schemeClr val="bg1"/>
                </a:solidFill>
                <a:latin typeface="Arial Black" panose="020B0604020202020204" pitchFamily="34" charset="0"/>
                <a:cs typeface="Arial Black" panose="020B0604020202020204" pitchFamily="34" charset="0"/>
              </a:defRPr>
            </a:lvl1pPr>
          </a:lstStyle>
          <a:p>
            <a:r>
              <a:rPr lang="en-US" dirty="0"/>
              <a:t>Click to edit Master title style</a:t>
            </a:r>
          </a:p>
        </p:txBody>
      </p:sp>
      <p:pic>
        <p:nvPicPr>
          <p:cNvPr id="12" name="Picture 11">
            <a:extLst>
              <a:ext uri="{FF2B5EF4-FFF2-40B4-BE49-F238E27FC236}">
                <a16:creationId xmlns:a16="http://schemas.microsoft.com/office/drawing/2014/main" id="{35B99694-1B9D-8442-8451-48E59F3B3676}"/>
              </a:ext>
            </a:extLst>
          </p:cNvPr>
          <p:cNvPicPr>
            <a:picLocks noChangeAspect="1"/>
          </p:cNvPicPr>
          <p:nvPr userDrawn="1"/>
        </p:nvPicPr>
        <p:blipFill>
          <a:blip r:embed="rId3"/>
          <a:stretch>
            <a:fillRect/>
          </a:stretch>
        </p:blipFill>
        <p:spPr>
          <a:xfrm>
            <a:off x="8153400" y="5625084"/>
            <a:ext cx="3200400" cy="432816"/>
          </a:xfrm>
          <a:prstGeom prst="rect">
            <a:avLst/>
          </a:prstGeom>
        </p:spPr>
      </p:pic>
    </p:spTree>
    <p:extLst>
      <p:ext uri="{BB962C8B-B14F-4D97-AF65-F5344CB8AC3E}">
        <p14:creationId xmlns:p14="http://schemas.microsoft.com/office/powerpoint/2010/main" val="2946982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159F1-5670-8B42-B3C4-2B9EEFF8AA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46F6CC-7C58-AB4A-B37D-E06FC9875F7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1F3D3094-12DE-0048-9E3C-85444FA1E156}"/>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8" name="Slide Number Placeholder 5">
            <a:extLst>
              <a:ext uri="{FF2B5EF4-FFF2-40B4-BE49-F238E27FC236}">
                <a16:creationId xmlns:a16="http://schemas.microsoft.com/office/drawing/2014/main" id="{9CB0E08E-4B48-0E48-BE30-D4FB7F3A73F8}"/>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19957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FC5BE8-208D-0242-85E9-14939ECA71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535184-5F8E-9B4D-ACF1-3C58D5002A9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1BD00B83-24C7-1743-AA34-13EAD7230703}"/>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8" name="Slide Number Placeholder 5">
            <a:extLst>
              <a:ext uri="{FF2B5EF4-FFF2-40B4-BE49-F238E27FC236}">
                <a16:creationId xmlns:a16="http://schemas.microsoft.com/office/drawing/2014/main" id="{6A629FBA-F463-EA4C-9559-98F046E95783}"/>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357572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6610C-0528-0C40-B12F-105B94D458A4}"/>
              </a:ext>
            </a:extLst>
          </p:cNvPr>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FDFA1C3-D900-F54B-BEA7-25341F30FB9B}"/>
              </a:ext>
            </a:extLst>
          </p:cNvPr>
          <p:cNvSpPr>
            <a:spLocks noGrp="1"/>
          </p:cNvSpPr>
          <p:nvPr>
            <p:ph idx="1"/>
          </p:nvPr>
        </p:nvSpPr>
        <p:spPr>
          <a:xfrm>
            <a:off x="838200" y="1466335"/>
            <a:ext cx="10515600" cy="47106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E13AA5-2356-2840-9DA1-EEEDDA3D3CFA}"/>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6" name="Slide Number Placeholder 5">
            <a:extLst>
              <a:ext uri="{FF2B5EF4-FFF2-40B4-BE49-F238E27FC236}">
                <a16:creationId xmlns:a16="http://schemas.microsoft.com/office/drawing/2014/main" id="{63A2E2AA-D1DF-C64D-82DB-7856B612A2AC}"/>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custDataLst>
      <p:tags r:id="rId1"/>
    </p:custDataLst>
    <p:extLst>
      <p:ext uri="{BB962C8B-B14F-4D97-AF65-F5344CB8AC3E}">
        <p14:creationId xmlns:p14="http://schemas.microsoft.com/office/powerpoint/2010/main" val="218344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BE40C-DDCD-794D-8287-4AA446720C60}"/>
              </a:ext>
            </a:extLst>
          </p:cNvPr>
          <p:cNvSpPr>
            <a:spLocks noGrp="1"/>
          </p:cNvSpPr>
          <p:nvPr>
            <p:ph type="title"/>
          </p:nvPr>
        </p:nvSpPr>
        <p:spPr>
          <a:xfrm>
            <a:off x="831850" y="1709738"/>
            <a:ext cx="10515600"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56EED4CC-9964-E144-AF1F-1E7B4C3730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Footer Placeholder 4">
            <a:extLst>
              <a:ext uri="{FF2B5EF4-FFF2-40B4-BE49-F238E27FC236}">
                <a16:creationId xmlns:a16="http://schemas.microsoft.com/office/drawing/2014/main" id="{76D44948-F231-B345-8A94-60F5BC509CBE}"/>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8" name="Slide Number Placeholder 5">
            <a:extLst>
              <a:ext uri="{FF2B5EF4-FFF2-40B4-BE49-F238E27FC236}">
                <a16:creationId xmlns:a16="http://schemas.microsoft.com/office/drawing/2014/main" id="{F31E0AA1-2851-024C-81C5-8A7E0F8D666C}"/>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3935637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6271-98CE-5549-ABD0-869A5A3A95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A9DF09-C867-EE4C-819B-F5B156640B2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D2B40F-E2D7-F44A-BE40-A21AA0010C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FE89B964-8190-D346-B3A7-8974B177A772}"/>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9" name="Slide Number Placeholder 5">
            <a:extLst>
              <a:ext uri="{FF2B5EF4-FFF2-40B4-BE49-F238E27FC236}">
                <a16:creationId xmlns:a16="http://schemas.microsoft.com/office/drawing/2014/main" id="{CC4ED9DF-1A32-6E4A-9C37-E06AB5F7C9A2}"/>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149984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BE127-D815-8E43-971B-E8D093F726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3A63C3-55CE-9847-BC4A-88BCB73CB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0F92AEE-7DAF-0F40-848B-96E58D1E55A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B8BD02-380E-354F-8465-2A9F4E59F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CB75C7E-1BAC-2249-98B6-60F3FD6B6E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4">
            <a:extLst>
              <a:ext uri="{FF2B5EF4-FFF2-40B4-BE49-F238E27FC236}">
                <a16:creationId xmlns:a16="http://schemas.microsoft.com/office/drawing/2014/main" id="{0A81F21F-AD3F-B247-8FD3-43684EBF03D9}"/>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11" name="Slide Number Placeholder 5">
            <a:extLst>
              <a:ext uri="{FF2B5EF4-FFF2-40B4-BE49-F238E27FC236}">
                <a16:creationId xmlns:a16="http://schemas.microsoft.com/office/drawing/2014/main" id="{3AA3EB18-8250-2342-ACC5-B4328A8D4FCF}"/>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124531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24407-ED6E-5849-BBBB-AA05F31654F7}"/>
              </a:ext>
            </a:extLst>
          </p:cNvPr>
          <p:cNvSpPr>
            <a:spLocks noGrp="1"/>
          </p:cNvSpPr>
          <p:nvPr>
            <p:ph type="title"/>
          </p:nvPr>
        </p:nvSpPr>
        <p:spPr/>
        <p:txBody>
          <a:bodyPr/>
          <a:lstStyle/>
          <a:p>
            <a:r>
              <a:rPr lang="en-US"/>
              <a:t>Click to edit Master title style</a:t>
            </a:r>
          </a:p>
        </p:txBody>
      </p:sp>
      <p:sp>
        <p:nvSpPr>
          <p:cNvPr id="6" name="Footer Placeholder 4">
            <a:extLst>
              <a:ext uri="{FF2B5EF4-FFF2-40B4-BE49-F238E27FC236}">
                <a16:creationId xmlns:a16="http://schemas.microsoft.com/office/drawing/2014/main" id="{3FD43901-0C24-1747-8E36-DCF502DF01E9}"/>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7" name="Slide Number Placeholder 5">
            <a:extLst>
              <a:ext uri="{FF2B5EF4-FFF2-40B4-BE49-F238E27FC236}">
                <a16:creationId xmlns:a16="http://schemas.microsoft.com/office/drawing/2014/main" id="{05B0DBA1-2FAE-E045-AAA4-472379134F5D}"/>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3441805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8EFBA0C-8DD6-D844-BCA7-2D3A93004ED2}"/>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6" name="Slide Number Placeholder 5">
            <a:extLst>
              <a:ext uri="{FF2B5EF4-FFF2-40B4-BE49-F238E27FC236}">
                <a16:creationId xmlns:a16="http://schemas.microsoft.com/office/drawing/2014/main" id="{1A0F6C5E-359B-9E4F-8531-7FEC39371594}"/>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3732100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6B1D2-DD7D-2E4C-BE2D-9DC14074B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95DA13-AC4C-E84A-98DB-48707490A1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EBB635-4F1E-CD46-BD63-B201E3300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Footer Placeholder 4">
            <a:extLst>
              <a:ext uri="{FF2B5EF4-FFF2-40B4-BE49-F238E27FC236}">
                <a16:creationId xmlns:a16="http://schemas.microsoft.com/office/drawing/2014/main" id="{630D1F29-A712-1440-9FD1-7812E80A121A}"/>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9" name="Slide Number Placeholder 5">
            <a:extLst>
              <a:ext uri="{FF2B5EF4-FFF2-40B4-BE49-F238E27FC236}">
                <a16:creationId xmlns:a16="http://schemas.microsoft.com/office/drawing/2014/main" id="{4C3383B7-FCFE-5E46-BBB2-0FF1D3A2372C}"/>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138816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89F0-E2E1-1044-8CEC-0CB05286C8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4BA70B-22A5-B24C-BD0B-A3ACA0770A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3E2969-BBD2-D041-96FF-BCBDB79F22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Footer Placeholder 4">
            <a:extLst>
              <a:ext uri="{FF2B5EF4-FFF2-40B4-BE49-F238E27FC236}">
                <a16:creationId xmlns:a16="http://schemas.microsoft.com/office/drawing/2014/main" id="{D5CA65FD-9FDD-1F4F-BCB6-BF67D5C34CEF}"/>
              </a:ext>
            </a:extLst>
          </p:cNvPr>
          <p:cNvSpPr>
            <a:spLocks noGrp="1"/>
          </p:cNvSpPr>
          <p:nvPr>
            <p:ph type="ftr" sz="quarter" idx="11"/>
          </p:nvPr>
        </p:nvSpPr>
        <p:spPr>
          <a:xfrm>
            <a:off x="838200" y="6356350"/>
            <a:ext cx="4114800" cy="365125"/>
          </a:xfrm>
          <a:prstGeom prst="rect">
            <a:avLst/>
          </a:prstGeom>
        </p:spPr>
        <p:txBody>
          <a:bodyPr/>
          <a:lstStyle>
            <a:lvl1pPr algn="l">
              <a:defRPr>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sp>
        <p:nvSpPr>
          <p:cNvPr id="9" name="Slide Number Placeholder 5">
            <a:extLst>
              <a:ext uri="{FF2B5EF4-FFF2-40B4-BE49-F238E27FC236}">
                <a16:creationId xmlns:a16="http://schemas.microsoft.com/office/drawing/2014/main" id="{DFACC32D-6D7C-BB44-AE87-59862D030A7C}"/>
              </a:ext>
            </a:extLst>
          </p:cNvPr>
          <p:cNvSpPr>
            <a:spLocks noGrp="1"/>
          </p:cNvSpPr>
          <p:nvPr>
            <p:ph type="sldNum" sz="quarter" idx="12"/>
          </p:nvPr>
        </p:nvSpPr>
        <p:spPr>
          <a:xfrm>
            <a:off x="8610600" y="6356350"/>
            <a:ext cx="2743200" cy="365125"/>
          </a:xfrm>
          <a:prstGeom prst="rect">
            <a:avLst/>
          </a:prstGeom>
        </p:spPr>
        <p:txBody>
          <a:bodyPr/>
          <a:lstStyle/>
          <a:p>
            <a:fld id="{4AD1602E-4448-3443-8773-386E038178AE}" type="slidenum">
              <a:rPr lang="en-US" smtClean="0"/>
              <a:t>‹#›</a:t>
            </a:fld>
            <a:endParaRPr lang="en-US"/>
          </a:p>
        </p:txBody>
      </p:sp>
    </p:spTree>
    <p:extLst>
      <p:ext uri="{BB962C8B-B14F-4D97-AF65-F5344CB8AC3E}">
        <p14:creationId xmlns:p14="http://schemas.microsoft.com/office/powerpoint/2010/main" val="2566636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51DDF9-F02B-E54F-B7CA-D09ABA7C3CA7}"/>
              </a:ext>
            </a:extLst>
          </p:cNvPr>
          <p:cNvSpPr>
            <a:spLocks noGrp="1"/>
          </p:cNvSpPr>
          <p:nvPr>
            <p:ph type="title"/>
          </p:nvPr>
        </p:nvSpPr>
        <p:spPr>
          <a:xfrm>
            <a:off x="838200" y="365125"/>
            <a:ext cx="8478795" cy="7794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372D55B-3E8D-9B45-8FE6-9DFE0CBFEC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6F952F6B-69F7-6948-9150-52DDA4DC560F}"/>
              </a:ext>
            </a:extLst>
          </p:cNvPr>
          <p:cNvPicPr>
            <a:picLocks noChangeAspect="1"/>
          </p:cNvPicPr>
          <p:nvPr userDrawn="1"/>
        </p:nvPicPr>
        <p:blipFill>
          <a:blip r:embed="rId14"/>
          <a:stretch>
            <a:fillRect/>
          </a:stretch>
        </p:blipFill>
        <p:spPr>
          <a:xfrm>
            <a:off x="9525000" y="632936"/>
            <a:ext cx="1828800" cy="243840"/>
          </a:xfrm>
          <a:prstGeom prst="rect">
            <a:avLst/>
          </a:prstGeom>
        </p:spPr>
      </p:pic>
      <p:sp>
        <p:nvSpPr>
          <p:cNvPr id="6" name="Slide Number Placeholder 5">
            <a:extLst>
              <a:ext uri="{FF2B5EF4-FFF2-40B4-BE49-F238E27FC236}">
                <a16:creationId xmlns:a16="http://schemas.microsoft.com/office/drawing/2014/main" id="{6962773A-DF7E-CF4B-B713-AFCFEA1D4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a:solidFill>
                  <a:srgbClr val="F08920"/>
                </a:solidFill>
                <a:latin typeface="Arial" panose="020B0604020202020204" pitchFamily="34" charset="0"/>
                <a:cs typeface="Arial" panose="020B0604020202020204" pitchFamily="34" charset="0"/>
              </a:defRPr>
            </a:lvl1pPr>
          </a:lstStyle>
          <a:p>
            <a:fld id="{4AD1602E-4448-3443-8773-386E038178AE}" type="slidenum">
              <a:rPr lang="en-US" smtClean="0"/>
              <a:pPr/>
              <a:t>‹#›</a:t>
            </a:fld>
            <a:endParaRPr lang="en-US" dirty="0"/>
          </a:p>
        </p:txBody>
      </p:sp>
      <p:sp>
        <p:nvSpPr>
          <p:cNvPr id="12" name="Footer Placeholder 11">
            <a:extLst>
              <a:ext uri="{FF2B5EF4-FFF2-40B4-BE49-F238E27FC236}">
                <a16:creationId xmlns:a16="http://schemas.microsoft.com/office/drawing/2014/main" id="{FB4F087A-446E-B34A-89AC-5D9F0CCE08C3}"/>
              </a:ext>
            </a:extLst>
          </p:cNvPr>
          <p:cNvSpPr>
            <a:spLocks noGrp="1"/>
          </p:cNvSpPr>
          <p:nvPr>
            <p:ph type="ftr" sz="quarter" idx="3"/>
          </p:nvPr>
        </p:nvSpPr>
        <p:spPr>
          <a:xfrm>
            <a:off x="838200" y="6356350"/>
            <a:ext cx="411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Visit </a:t>
            </a:r>
            <a:r>
              <a:rPr lang="en-US" dirty="0" err="1"/>
              <a:t>LMPartnership.org</a:t>
            </a:r>
            <a:endParaRPr lang="en-US" dirty="0"/>
          </a:p>
        </p:txBody>
      </p:sp>
      <p:cxnSp>
        <p:nvCxnSpPr>
          <p:cNvPr id="5" name="Straight Connector 4">
            <a:extLst>
              <a:ext uri="{FF2B5EF4-FFF2-40B4-BE49-F238E27FC236}">
                <a16:creationId xmlns:a16="http://schemas.microsoft.com/office/drawing/2014/main" id="{52D329A6-6A40-214F-B8A6-CAD955D47FDF}"/>
              </a:ext>
            </a:extLst>
          </p:cNvPr>
          <p:cNvCxnSpPr/>
          <p:nvPr userDrawn="1"/>
        </p:nvCxnSpPr>
        <p:spPr>
          <a:xfrm>
            <a:off x="838200" y="1168042"/>
            <a:ext cx="10515600" cy="0"/>
          </a:xfrm>
          <a:prstGeom prst="line">
            <a:avLst/>
          </a:prstGeom>
          <a:ln>
            <a:solidFill>
              <a:srgbClr val="F08920"/>
            </a:solidFill>
          </a:ln>
        </p:spPr>
        <p:style>
          <a:lnRef idx="1">
            <a:schemeClr val="accent2"/>
          </a:lnRef>
          <a:fillRef idx="0">
            <a:schemeClr val="accent2"/>
          </a:fillRef>
          <a:effectRef idx="0">
            <a:schemeClr val="accent2"/>
          </a:effectRef>
          <a:fontRef idx="minor">
            <a:schemeClr val="tx1"/>
          </a:fontRef>
        </p:style>
      </p:cxnSp>
    </p:spTree>
    <p:custDataLst>
      <p:tags r:id="rId13"/>
    </p:custDataLst>
    <p:extLst>
      <p:ext uri="{BB962C8B-B14F-4D97-AF65-F5344CB8AC3E}">
        <p14:creationId xmlns:p14="http://schemas.microsoft.com/office/powerpoint/2010/main" val="706689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2800" b="1" i="0" kern="1200">
          <a:solidFill>
            <a:srgbClr val="F08920"/>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hyperlink" Target="https://www.kpcareerplanning.org/prd/index.php" TargetMode="External"/><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hyperlink" Target="https://www.lmpartnership.org/local-contracts" TargetMode="External"/><Relationship Id="rId5" Type="http://schemas.openxmlformats.org/officeDocument/2006/relationships/hyperlink" Target="https://www.lmpartnership.org/2019-coalition-national-agreement" TargetMode="External"/><Relationship Id="rId4" Type="http://schemas.openxmlformats.org/officeDocument/2006/relationships/hyperlink" Target="https://www.lmpartnership.org/2018-alliance-national-agreement"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E4BB-E561-5A49-8FFC-71F5950C3249}"/>
              </a:ext>
            </a:extLst>
          </p:cNvPr>
          <p:cNvSpPr>
            <a:spLocks noGrp="1"/>
          </p:cNvSpPr>
          <p:nvPr>
            <p:ph type="ctrTitle"/>
          </p:nvPr>
        </p:nvSpPr>
        <p:spPr/>
        <p:txBody>
          <a:bodyPr/>
          <a:lstStyle/>
          <a:p>
            <a:r>
              <a:rPr lang="en-US" dirty="0"/>
              <a:t>National Agreement booster</a:t>
            </a:r>
          </a:p>
        </p:txBody>
      </p:sp>
      <p:sp>
        <p:nvSpPr>
          <p:cNvPr id="4" name="Subtitle 2">
            <a:extLst>
              <a:ext uri="{FF2B5EF4-FFF2-40B4-BE49-F238E27FC236}">
                <a16:creationId xmlns:a16="http://schemas.microsoft.com/office/drawing/2014/main" id="{F3547CCA-C527-9147-AF6C-9F6D00BED206}"/>
              </a:ext>
            </a:extLst>
          </p:cNvPr>
          <p:cNvSpPr txBox="1">
            <a:spLocks/>
          </p:cNvSpPr>
          <p:nvPr/>
        </p:nvSpPr>
        <p:spPr>
          <a:xfrm>
            <a:off x="838200" y="4824985"/>
            <a:ext cx="9144000" cy="46405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cap="all" baseline="0" dirty="0"/>
              <a:t>AUGUST 2021 </a:t>
            </a:r>
          </a:p>
        </p:txBody>
      </p:sp>
      <p:sp>
        <p:nvSpPr>
          <p:cNvPr id="5" name="Subtitle 4">
            <a:extLst>
              <a:ext uri="{FF2B5EF4-FFF2-40B4-BE49-F238E27FC236}">
                <a16:creationId xmlns:a16="http://schemas.microsoft.com/office/drawing/2014/main" id="{150F5E84-9DE2-4EAF-BD01-09F21C4D65D8}"/>
              </a:ext>
            </a:extLst>
          </p:cNvPr>
          <p:cNvSpPr>
            <a:spLocks noGrp="1"/>
          </p:cNvSpPr>
          <p:nvPr>
            <p:ph type="subTitle" idx="1"/>
          </p:nvPr>
        </p:nvSpPr>
        <p:spPr/>
        <p:txBody>
          <a:bodyPr/>
          <a:lstStyle/>
          <a:p>
            <a:endParaRPr lang="en-US"/>
          </a:p>
        </p:txBody>
      </p:sp>
    </p:spTree>
    <p:custDataLst>
      <p:tags r:id="rId1"/>
    </p:custDataLst>
    <p:extLst>
      <p:ext uri="{BB962C8B-B14F-4D97-AF65-F5344CB8AC3E}">
        <p14:creationId xmlns:p14="http://schemas.microsoft.com/office/powerpoint/2010/main" val="1799066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B47B9-54FA-4FFB-90A5-9B9599C7DFA4}"/>
              </a:ext>
            </a:extLst>
          </p:cNvPr>
          <p:cNvSpPr>
            <a:spLocks noGrp="1"/>
          </p:cNvSpPr>
          <p:nvPr>
            <p:ph type="title"/>
          </p:nvPr>
        </p:nvSpPr>
        <p:spPr/>
        <p:txBody>
          <a:bodyPr/>
          <a:lstStyle/>
          <a:p>
            <a:r>
              <a:rPr lang="en-US" dirty="0"/>
              <a:t>Scavenger Hunt Questions</a:t>
            </a:r>
          </a:p>
        </p:txBody>
      </p:sp>
      <p:sp>
        <p:nvSpPr>
          <p:cNvPr id="3" name="Content Placeholder 2">
            <a:extLst>
              <a:ext uri="{FF2B5EF4-FFF2-40B4-BE49-F238E27FC236}">
                <a16:creationId xmlns:a16="http://schemas.microsoft.com/office/drawing/2014/main" id="{E575D2D0-3E43-40BD-AE55-D60FFD948235}"/>
              </a:ext>
            </a:extLst>
          </p:cNvPr>
          <p:cNvSpPr>
            <a:spLocks noGrp="1"/>
          </p:cNvSpPr>
          <p:nvPr>
            <p:ph idx="1"/>
          </p:nvPr>
        </p:nvSpPr>
        <p:spPr>
          <a:xfrm>
            <a:off x="838200" y="2862072"/>
            <a:ext cx="6002867" cy="2334244"/>
          </a:xfrm>
        </p:spPr>
        <p:txBody>
          <a:bodyPr>
            <a:noAutofit/>
          </a:bodyPr>
          <a:lstStyle/>
          <a:p>
            <a:pPr marL="0" lvl="0" indent="0">
              <a:buNone/>
            </a:pPr>
            <a:r>
              <a:rPr lang="en-US" dirty="0">
                <a:solidFill>
                  <a:schemeClr val="tx1">
                    <a:lumMod val="65000"/>
                    <a:lumOff val="35000"/>
                  </a:schemeClr>
                </a:solidFill>
              </a:rPr>
              <a:t>What is one thing you found surprising during this activity?</a:t>
            </a:r>
          </a:p>
          <a:p>
            <a:pPr marL="0" lvl="0" indent="0">
              <a:buNone/>
            </a:pPr>
            <a:endParaRPr lang="en-US" dirty="0">
              <a:solidFill>
                <a:schemeClr val="tx1">
                  <a:lumMod val="65000"/>
                  <a:lumOff val="35000"/>
                </a:schemeClr>
              </a:solidFill>
            </a:endParaRPr>
          </a:p>
        </p:txBody>
      </p:sp>
      <p:pic>
        <p:nvPicPr>
          <p:cNvPr id="7" name="Picture 6">
            <a:extLst>
              <a:ext uri="{FF2B5EF4-FFF2-40B4-BE49-F238E27FC236}">
                <a16:creationId xmlns:a16="http://schemas.microsoft.com/office/drawing/2014/main" id="{31F9291E-12A5-44F7-B8DC-2CDCCE5F1687}"/>
              </a:ext>
            </a:extLst>
          </p:cNvPr>
          <p:cNvPicPr>
            <a:picLocks noChangeAspect="1"/>
          </p:cNvPicPr>
          <p:nvPr/>
        </p:nvPicPr>
        <p:blipFill>
          <a:blip r:embed="rId4"/>
          <a:stretch>
            <a:fillRect/>
          </a:stretch>
        </p:blipFill>
        <p:spPr>
          <a:xfrm>
            <a:off x="8013888" y="1317859"/>
            <a:ext cx="3167459" cy="5486937"/>
          </a:xfrm>
          <a:prstGeom prst="rect">
            <a:avLst/>
          </a:prstGeom>
        </p:spPr>
      </p:pic>
    </p:spTree>
    <p:custDataLst>
      <p:tags r:id="rId1"/>
    </p:custDataLst>
    <p:extLst>
      <p:ext uri="{BB962C8B-B14F-4D97-AF65-F5344CB8AC3E}">
        <p14:creationId xmlns:p14="http://schemas.microsoft.com/office/powerpoint/2010/main" val="2415276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B47B9-54FA-4FFB-90A5-9B9599C7DFA4}"/>
              </a:ext>
            </a:extLst>
          </p:cNvPr>
          <p:cNvSpPr>
            <a:spLocks noGrp="1"/>
          </p:cNvSpPr>
          <p:nvPr>
            <p:ph type="title"/>
          </p:nvPr>
        </p:nvSpPr>
        <p:spPr/>
        <p:txBody>
          <a:bodyPr/>
          <a:lstStyle/>
          <a:p>
            <a:r>
              <a:rPr lang="en-US" dirty="0"/>
              <a:t>Scavenger Hunt Questions</a:t>
            </a:r>
          </a:p>
        </p:txBody>
      </p:sp>
      <p:sp>
        <p:nvSpPr>
          <p:cNvPr id="3" name="Content Placeholder 2">
            <a:extLst>
              <a:ext uri="{FF2B5EF4-FFF2-40B4-BE49-F238E27FC236}">
                <a16:creationId xmlns:a16="http://schemas.microsoft.com/office/drawing/2014/main" id="{E575D2D0-3E43-40BD-AE55-D60FFD948235}"/>
              </a:ext>
            </a:extLst>
          </p:cNvPr>
          <p:cNvSpPr>
            <a:spLocks noGrp="1"/>
          </p:cNvSpPr>
          <p:nvPr>
            <p:ph idx="1"/>
          </p:nvPr>
        </p:nvSpPr>
        <p:spPr>
          <a:xfrm>
            <a:off x="838200" y="2861733"/>
            <a:ext cx="6002867" cy="2486643"/>
          </a:xfrm>
        </p:spPr>
        <p:txBody>
          <a:bodyPr vert="horz" lIns="91440" tIns="45720" rIns="91440" bIns="45720" rtlCol="0" anchor="t">
            <a:noAutofit/>
          </a:bodyPr>
          <a:lstStyle/>
          <a:p>
            <a:pPr marL="0" indent="0">
              <a:buNone/>
            </a:pPr>
            <a:r>
              <a:rPr lang="en-US" dirty="0">
                <a:solidFill>
                  <a:schemeClr val="tx1">
                    <a:lumMod val="65000"/>
                    <a:lumOff val="35000"/>
                  </a:schemeClr>
                </a:solidFill>
                <a:latin typeface="Arial"/>
                <a:cs typeface="Arial"/>
              </a:rPr>
              <a:t>What is one thing you noticed that is different between the National Agreement and your local contract?</a:t>
            </a:r>
          </a:p>
          <a:p>
            <a:pPr marL="0" indent="0">
              <a:buNone/>
            </a:pPr>
            <a:endParaRPr lang="en-US" dirty="0">
              <a:solidFill>
                <a:schemeClr val="tx1">
                  <a:lumMod val="65000"/>
                  <a:lumOff val="35000"/>
                </a:schemeClr>
              </a:solidFill>
            </a:endParaRPr>
          </a:p>
        </p:txBody>
      </p:sp>
      <p:pic>
        <p:nvPicPr>
          <p:cNvPr id="4" name="Picture 3">
            <a:extLst>
              <a:ext uri="{FF2B5EF4-FFF2-40B4-BE49-F238E27FC236}">
                <a16:creationId xmlns:a16="http://schemas.microsoft.com/office/drawing/2014/main" id="{11F9DB0C-C8ED-46A7-A2BA-43D5FBED400E}"/>
              </a:ext>
            </a:extLst>
          </p:cNvPr>
          <p:cNvPicPr>
            <a:picLocks noChangeAspect="1"/>
          </p:cNvPicPr>
          <p:nvPr/>
        </p:nvPicPr>
        <p:blipFill>
          <a:blip r:embed="rId4"/>
          <a:stretch>
            <a:fillRect/>
          </a:stretch>
        </p:blipFill>
        <p:spPr>
          <a:xfrm>
            <a:off x="8282895" y="1210781"/>
            <a:ext cx="2523994" cy="5669280"/>
          </a:xfrm>
          <a:prstGeom prst="rect">
            <a:avLst/>
          </a:prstGeom>
        </p:spPr>
      </p:pic>
    </p:spTree>
    <p:custDataLst>
      <p:tags r:id="rId1"/>
    </p:custDataLst>
    <p:extLst>
      <p:ext uri="{BB962C8B-B14F-4D97-AF65-F5344CB8AC3E}">
        <p14:creationId xmlns:p14="http://schemas.microsoft.com/office/powerpoint/2010/main" val="135164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77DF27B-1B99-4554-94D3-2606731136D4}"/>
              </a:ext>
            </a:extLst>
          </p:cNvPr>
          <p:cNvSpPr>
            <a:spLocks noGrp="1"/>
          </p:cNvSpPr>
          <p:nvPr>
            <p:ph type="title"/>
          </p:nvPr>
        </p:nvSpPr>
        <p:spPr/>
        <p:txBody>
          <a:bodyPr/>
          <a:lstStyle/>
          <a:p>
            <a:r>
              <a:rPr lang="en-US" dirty="0"/>
              <a:t>Resources</a:t>
            </a:r>
          </a:p>
        </p:txBody>
      </p:sp>
      <p:sp>
        <p:nvSpPr>
          <p:cNvPr id="4" name="Footer Placeholder 3">
            <a:extLst>
              <a:ext uri="{FF2B5EF4-FFF2-40B4-BE49-F238E27FC236}">
                <a16:creationId xmlns:a16="http://schemas.microsoft.com/office/drawing/2014/main" id="{D0976662-25BF-4D4A-BEAF-A3812728A626}"/>
              </a:ext>
            </a:extLst>
          </p:cNvPr>
          <p:cNvSpPr>
            <a:spLocks noGrp="1"/>
          </p:cNvSpPr>
          <p:nvPr>
            <p:ph type="ftr" sz="quarter" idx="11"/>
          </p:nvPr>
        </p:nvSpPr>
        <p:spPr/>
        <p:txBody>
          <a:bodyPr/>
          <a:lstStyle/>
          <a:p>
            <a:r>
              <a:rPr lang="en-US" dirty="0"/>
              <a:t>Visit </a:t>
            </a:r>
            <a:r>
              <a:rPr lang="en-US" dirty="0" err="1"/>
              <a:t>LMPartnership.org</a:t>
            </a:r>
            <a:endParaRPr lang="en-US" dirty="0"/>
          </a:p>
        </p:txBody>
      </p:sp>
      <p:sp>
        <p:nvSpPr>
          <p:cNvPr id="5" name="Slide Number Placeholder 4">
            <a:extLst>
              <a:ext uri="{FF2B5EF4-FFF2-40B4-BE49-F238E27FC236}">
                <a16:creationId xmlns:a16="http://schemas.microsoft.com/office/drawing/2014/main" id="{87354767-BF46-E844-8834-C4E048C1F323}"/>
              </a:ext>
            </a:extLst>
          </p:cNvPr>
          <p:cNvSpPr>
            <a:spLocks noGrp="1"/>
          </p:cNvSpPr>
          <p:nvPr>
            <p:ph type="sldNum" sz="quarter" idx="12"/>
          </p:nvPr>
        </p:nvSpPr>
        <p:spPr/>
        <p:txBody>
          <a:bodyPr/>
          <a:lstStyle/>
          <a:p>
            <a:fld id="{4AD1602E-4448-3443-8773-386E038178AE}" type="slidenum">
              <a:rPr lang="en-US" smtClean="0"/>
              <a:t>12</a:t>
            </a:fld>
            <a:endParaRPr lang="en-US"/>
          </a:p>
        </p:txBody>
      </p:sp>
      <p:sp>
        <p:nvSpPr>
          <p:cNvPr id="3" name="Text Placeholder 2">
            <a:extLst>
              <a:ext uri="{FF2B5EF4-FFF2-40B4-BE49-F238E27FC236}">
                <a16:creationId xmlns:a16="http://schemas.microsoft.com/office/drawing/2014/main" id="{F5D3E45B-CB2A-4F0C-A81C-9E2405CAF2BE}"/>
              </a:ext>
            </a:extLst>
          </p:cNvPr>
          <p:cNvSpPr>
            <a:spLocks noGrp="1"/>
          </p:cNvSpPr>
          <p:nvPr>
            <p:ph type="body" idx="1"/>
          </p:nvPr>
        </p:nvSpPr>
        <p:spPr/>
        <p:txBody>
          <a:bodyPr/>
          <a:lstStyle/>
          <a:p>
            <a:endParaRPr lang="en-US"/>
          </a:p>
        </p:txBody>
      </p:sp>
    </p:spTree>
    <p:custDataLst>
      <p:tags r:id="rId1"/>
    </p:custDataLst>
    <p:extLst>
      <p:ext uri="{BB962C8B-B14F-4D97-AF65-F5344CB8AC3E}">
        <p14:creationId xmlns:p14="http://schemas.microsoft.com/office/powerpoint/2010/main" val="2605177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FAAEC-22EF-E44B-BA28-FB8073F6FF90}"/>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97EE4F26-DF45-4E42-8711-E999B3DBD057}"/>
              </a:ext>
            </a:extLst>
          </p:cNvPr>
          <p:cNvSpPr>
            <a:spLocks noGrp="1"/>
          </p:cNvSpPr>
          <p:nvPr>
            <p:ph idx="1"/>
          </p:nvPr>
        </p:nvSpPr>
        <p:spPr/>
        <p:txBody>
          <a:bodyPr/>
          <a:lstStyle/>
          <a:p>
            <a:r>
              <a:rPr lang="en-US" dirty="0">
                <a:hlinkClick r:id="rId4"/>
              </a:rPr>
              <a:t>Alliance National Agreement</a:t>
            </a:r>
            <a:endParaRPr lang="en-US" dirty="0"/>
          </a:p>
          <a:p>
            <a:r>
              <a:rPr lang="en-US" dirty="0">
                <a:hlinkClick r:id="rId5"/>
              </a:rPr>
              <a:t>Coalition National Agreement</a:t>
            </a:r>
            <a:endParaRPr lang="en-US" dirty="0"/>
          </a:p>
          <a:p>
            <a:r>
              <a:rPr lang="en-US" dirty="0">
                <a:hlinkClick r:id="rId6"/>
              </a:rPr>
              <a:t>Local union contracts</a:t>
            </a:r>
            <a:endParaRPr lang="en-US" dirty="0"/>
          </a:p>
          <a:p>
            <a:r>
              <a:rPr lang="en-US" dirty="0">
                <a:hlinkClick r:id="rId7"/>
              </a:rPr>
              <a:t>National Workforce Planning and Development</a:t>
            </a:r>
            <a:endParaRPr lang="en-US" dirty="0"/>
          </a:p>
        </p:txBody>
      </p:sp>
      <p:sp>
        <p:nvSpPr>
          <p:cNvPr id="4" name="Footer Placeholder 3">
            <a:extLst>
              <a:ext uri="{FF2B5EF4-FFF2-40B4-BE49-F238E27FC236}">
                <a16:creationId xmlns:a16="http://schemas.microsoft.com/office/drawing/2014/main" id="{D0976662-25BF-4D4A-BEAF-A3812728A626}"/>
              </a:ext>
            </a:extLst>
          </p:cNvPr>
          <p:cNvSpPr>
            <a:spLocks noGrp="1"/>
          </p:cNvSpPr>
          <p:nvPr>
            <p:ph type="ftr" sz="quarter" idx="11"/>
          </p:nvPr>
        </p:nvSpPr>
        <p:spPr/>
        <p:txBody>
          <a:bodyPr/>
          <a:lstStyle/>
          <a:p>
            <a:r>
              <a:rPr lang="en-US" dirty="0"/>
              <a:t>Visit </a:t>
            </a:r>
            <a:r>
              <a:rPr lang="en-US" dirty="0" err="1"/>
              <a:t>LMPartnership.org</a:t>
            </a:r>
            <a:endParaRPr lang="en-US" dirty="0"/>
          </a:p>
        </p:txBody>
      </p:sp>
      <p:sp>
        <p:nvSpPr>
          <p:cNvPr id="5" name="Slide Number Placeholder 4">
            <a:extLst>
              <a:ext uri="{FF2B5EF4-FFF2-40B4-BE49-F238E27FC236}">
                <a16:creationId xmlns:a16="http://schemas.microsoft.com/office/drawing/2014/main" id="{87354767-BF46-E844-8834-C4E048C1F323}"/>
              </a:ext>
            </a:extLst>
          </p:cNvPr>
          <p:cNvSpPr>
            <a:spLocks noGrp="1"/>
          </p:cNvSpPr>
          <p:nvPr>
            <p:ph type="sldNum" sz="quarter" idx="12"/>
          </p:nvPr>
        </p:nvSpPr>
        <p:spPr/>
        <p:txBody>
          <a:bodyPr/>
          <a:lstStyle/>
          <a:p>
            <a:fld id="{4AD1602E-4448-3443-8773-386E038178AE}" type="slidenum">
              <a:rPr lang="en-US" smtClean="0"/>
              <a:t>13</a:t>
            </a:fld>
            <a:endParaRPr lang="en-US"/>
          </a:p>
        </p:txBody>
      </p:sp>
    </p:spTree>
    <p:custDataLst>
      <p:tags r:id="rId1"/>
    </p:custDataLst>
    <p:extLst>
      <p:ext uri="{BB962C8B-B14F-4D97-AF65-F5344CB8AC3E}">
        <p14:creationId xmlns:p14="http://schemas.microsoft.com/office/powerpoint/2010/main" val="988140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E4BB-E561-5A49-8FFC-71F5950C3249}"/>
              </a:ext>
            </a:extLst>
          </p:cNvPr>
          <p:cNvSpPr>
            <a:spLocks noGrp="1"/>
          </p:cNvSpPr>
          <p:nvPr>
            <p:ph type="ctrTitle"/>
          </p:nvPr>
        </p:nvSpPr>
        <p:spPr>
          <a:xfrm>
            <a:off x="838200" y="1589650"/>
            <a:ext cx="9144000" cy="2622060"/>
          </a:xfrm>
        </p:spPr>
        <p:txBody>
          <a:bodyPr>
            <a:normAutofit/>
          </a:bodyPr>
          <a:lstStyle/>
          <a:p>
            <a:r>
              <a:rPr lang="en-US" dirty="0"/>
              <a:t>Thank you for joining us.</a:t>
            </a:r>
            <a:r>
              <a:rPr lang="en-US" b="0" dirty="0"/>
              <a:t>​</a:t>
            </a:r>
            <a:br>
              <a:rPr lang="en-US" b="0" dirty="0"/>
            </a:br>
            <a:r>
              <a:rPr lang="en-US" b="0" dirty="0"/>
              <a:t>​</a:t>
            </a:r>
            <a:br>
              <a:rPr lang="en-US" b="0" dirty="0"/>
            </a:br>
            <a:r>
              <a:rPr lang="en-US" sz="3200" b="0" dirty="0">
                <a:latin typeface="Arial" panose="020B0604020202020204" pitchFamily="34" charset="0"/>
                <a:cs typeface="Arial" panose="020B0604020202020204" pitchFamily="34" charset="0"/>
              </a:rPr>
              <a:t>If you have any questions, please contact: ​</a:t>
            </a:r>
            <a:br>
              <a:rPr lang="en-US" sz="3200" b="0" dirty="0">
                <a:latin typeface="Arial" panose="020B0604020202020204" pitchFamily="34" charset="0"/>
                <a:cs typeface="Arial" panose="020B0604020202020204" pitchFamily="34" charset="0"/>
              </a:rPr>
            </a:br>
            <a:r>
              <a:rPr lang="en-US" sz="3200" b="0" dirty="0">
                <a:latin typeface="Arial" panose="020B0604020202020204" pitchFamily="34" charset="0"/>
                <a:cs typeface="Arial" panose="020B0604020202020204" pitchFamily="34" charset="0"/>
              </a:rPr>
              <a:t>&lt;fill in appropriate name and email address&gt;​</a:t>
            </a:r>
            <a:endParaRPr lang="en-US"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330112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77DF27B-1B99-4554-94D3-2606731136D4}"/>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9058F041-B922-4395-8952-5DBFA424A650}"/>
              </a:ext>
            </a:extLst>
          </p:cNvPr>
          <p:cNvSpPr>
            <a:spLocks noGrp="1"/>
          </p:cNvSpPr>
          <p:nvPr>
            <p:ph type="body" idx="1"/>
          </p:nvPr>
        </p:nvSpPr>
        <p:spPr/>
        <p:txBody>
          <a:bodyPr/>
          <a:lstStyle/>
          <a:p>
            <a:r>
              <a:rPr lang="en-US" dirty="0"/>
              <a:t>Polling Questions</a:t>
            </a:r>
          </a:p>
        </p:txBody>
      </p:sp>
      <p:sp>
        <p:nvSpPr>
          <p:cNvPr id="4" name="Footer Placeholder 3">
            <a:extLst>
              <a:ext uri="{FF2B5EF4-FFF2-40B4-BE49-F238E27FC236}">
                <a16:creationId xmlns:a16="http://schemas.microsoft.com/office/drawing/2014/main" id="{D0976662-25BF-4D4A-BEAF-A3812728A626}"/>
              </a:ext>
            </a:extLst>
          </p:cNvPr>
          <p:cNvSpPr>
            <a:spLocks noGrp="1"/>
          </p:cNvSpPr>
          <p:nvPr>
            <p:ph type="ftr" sz="quarter" idx="11"/>
          </p:nvPr>
        </p:nvSpPr>
        <p:spPr/>
        <p:txBody>
          <a:bodyPr/>
          <a:lstStyle/>
          <a:p>
            <a:r>
              <a:rPr lang="en-US" dirty="0"/>
              <a:t>Visit </a:t>
            </a:r>
            <a:r>
              <a:rPr lang="en-US" dirty="0" err="1"/>
              <a:t>LMPartnership.org</a:t>
            </a:r>
            <a:endParaRPr lang="en-US" dirty="0"/>
          </a:p>
        </p:txBody>
      </p:sp>
      <p:sp>
        <p:nvSpPr>
          <p:cNvPr id="5" name="Slide Number Placeholder 4">
            <a:extLst>
              <a:ext uri="{FF2B5EF4-FFF2-40B4-BE49-F238E27FC236}">
                <a16:creationId xmlns:a16="http://schemas.microsoft.com/office/drawing/2014/main" id="{87354767-BF46-E844-8834-C4E048C1F323}"/>
              </a:ext>
            </a:extLst>
          </p:cNvPr>
          <p:cNvSpPr>
            <a:spLocks noGrp="1"/>
          </p:cNvSpPr>
          <p:nvPr>
            <p:ph type="sldNum" sz="quarter" idx="12"/>
          </p:nvPr>
        </p:nvSpPr>
        <p:spPr/>
        <p:txBody>
          <a:bodyPr/>
          <a:lstStyle/>
          <a:p>
            <a:fld id="{4AD1602E-4448-3443-8773-386E038178AE}" type="slidenum">
              <a:rPr lang="en-US" smtClean="0"/>
              <a:t>15</a:t>
            </a:fld>
            <a:endParaRPr lang="en-US"/>
          </a:p>
        </p:txBody>
      </p:sp>
    </p:spTree>
    <p:custDataLst>
      <p:tags r:id="rId1"/>
    </p:custDataLst>
    <p:extLst>
      <p:ext uri="{BB962C8B-B14F-4D97-AF65-F5344CB8AC3E}">
        <p14:creationId xmlns:p14="http://schemas.microsoft.com/office/powerpoint/2010/main" val="3534902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192042-F284-4F18-9DEB-E46BD5205917}"/>
              </a:ext>
            </a:extLst>
          </p:cNvPr>
          <p:cNvPicPr>
            <a:picLocks noChangeAspect="1"/>
          </p:cNvPicPr>
          <p:nvPr/>
        </p:nvPicPr>
        <p:blipFill>
          <a:blip r:embed="rId4"/>
          <a:stretch>
            <a:fillRect/>
          </a:stretch>
        </p:blipFill>
        <p:spPr>
          <a:xfrm>
            <a:off x="7556596" y="1283368"/>
            <a:ext cx="4079617" cy="5574632"/>
          </a:xfrm>
          <a:prstGeom prst="rect">
            <a:avLst/>
          </a:prstGeom>
        </p:spPr>
      </p:pic>
      <p:sp>
        <p:nvSpPr>
          <p:cNvPr id="2" name="Title 1">
            <a:extLst>
              <a:ext uri="{FF2B5EF4-FFF2-40B4-BE49-F238E27FC236}">
                <a16:creationId xmlns:a16="http://schemas.microsoft.com/office/drawing/2014/main" id="{0A9055AE-7F02-488B-B908-F10774781A93}"/>
              </a:ext>
            </a:extLst>
          </p:cNvPr>
          <p:cNvSpPr>
            <a:spLocks noGrp="1"/>
          </p:cNvSpPr>
          <p:nvPr>
            <p:ph type="title"/>
          </p:nvPr>
        </p:nvSpPr>
        <p:spPr/>
        <p:txBody>
          <a:bodyPr>
            <a:normAutofit/>
          </a:bodyPr>
          <a:lstStyle/>
          <a:p>
            <a:r>
              <a:rPr lang="en-US" sz="3600" dirty="0"/>
              <a:t>Poll Question </a:t>
            </a:r>
          </a:p>
        </p:txBody>
      </p:sp>
      <p:sp>
        <p:nvSpPr>
          <p:cNvPr id="3" name="Content Placeholder 2">
            <a:extLst>
              <a:ext uri="{FF2B5EF4-FFF2-40B4-BE49-F238E27FC236}">
                <a16:creationId xmlns:a16="http://schemas.microsoft.com/office/drawing/2014/main" id="{94EC2865-6CB3-4DF4-B1AB-72D00A8764D1}"/>
              </a:ext>
            </a:extLst>
          </p:cNvPr>
          <p:cNvSpPr>
            <a:spLocks noGrp="1"/>
          </p:cNvSpPr>
          <p:nvPr>
            <p:ph idx="1"/>
          </p:nvPr>
        </p:nvSpPr>
        <p:spPr>
          <a:xfrm>
            <a:off x="838200" y="1466335"/>
            <a:ext cx="6926943" cy="4710628"/>
          </a:xfrm>
        </p:spPr>
        <p:txBody>
          <a:bodyPr/>
          <a:lstStyle/>
          <a:p>
            <a:pPr marL="0" indent="0" fontAlgn="base">
              <a:lnSpc>
                <a:spcPct val="100000"/>
              </a:lnSpc>
              <a:buNone/>
            </a:pPr>
            <a:r>
              <a:rPr lang="en-US" dirty="0">
                <a:solidFill>
                  <a:schemeClr val="tx1">
                    <a:lumMod val="65000"/>
                    <a:lumOff val="35000"/>
                  </a:schemeClr>
                </a:solidFill>
              </a:rPr>
              <a:t>What are the goals of our partnership? (Select all that apply.)</a:t>
            </a:r>
          </a:p>
          <a:p>
            <a:pPr marL="0" indent="0" fontAlgn="base">
              <a:lnSpc>
                <a:spcPct val="100000"/>
              </a:lnSpc>
              <a:buNone/>
            </a:pPr>
            <a:endParaRPr lang="en-US" dirty="0"/>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High quality affordable care and service</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Rules for traditional management and labor relationships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Improved performance</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Employee involvement in decision-making</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Industry-leading wages and benefits</a:t>
            </a:r>
            <a:endParaRPr lang="en-US" dirty="0"/>
          </a:p>
        </p:txBody>
      </p:sp>
    </p:spTree>
    <p:custDataLst>
      <p:tags r:id="rId1"/>
    </p:custDataLst>
    <p:extLst>
      <p:ext uri="{BB962C8B-B14F-4D97-AF65-F5344CB8AC3E}">
        <p14:creationId xmlns:p14="http://schemas.microsoft.com/office/powerpoint/2010/main" val="320520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AFF362-10D5-4095-A53A-B2F0DF7BA8B3}"/>
              </a:ext>
            </a:extLst>
          </p:cNvPr>
          <p:cNvPicPr>
            <a:picLocks noChangeAspect="1"/>
          </p:cNvPicPr>
          <p:nvPr/>
        </p:nvPicPr>
        <p:blipFill>
          <a:blip r:embed="rId4"/>
          <a:stretch>
            <a:fillRect/>
          </a:stretch>
        </p:blipFill>
        <p:spPr>
          <a:xfrm>
            <a:off x="8146416" y="1390201"/>
            <a:ext cx="3395991" cy="5315466"/>
          </a:xfrm>
          <a:prstGeom prst="rect">
            <a:avLst/>
          </a:prstGeom>
        </p:spPr>
      </p:pic>
      <p:sp>
        <p:nvSpPr>
          <p:cNvPr id="2" name="Title 1">
            <a:extLst>
              <a:ext uri="{FF2B5EF4-FFF2-40B4-BE49-F238E27FC236}">
                <a16:creationId xmlns:a16="http://schemas.microsoft.com/office/drawing/2014/main" id="{2563A5A6-032B-46D1-A591-E007ABE02FF1}"/>
              </a:ext>
            </a:extLst>
          </p:cNvPr>
          <p:cNvSpPr>
            <a:spLocks noGrp="1"/>
          </p:cNvSpPr>
          <p:nvPr>
            <p:ph type="title"/>
          </p:nvPr>
        </p:nvSpPr>
        <p:spPr/>
        <p:txBody>
          <a:bodyPr>
            <a:normAutofit/>
          </a:bodyPr>
          <a:lstStyle/>
          <a:p>
            <a:r>
              <a:rPr lang="en-US" sz="3600" dirty="0"/>
              <a:t>Poll Question</a:t>
            </a:r>
          </a:p>
        </p:txBody>
      </p:sp>
      <p:sp>
        <p:nvSpPr>
          <p:cNvPr id="3" name="Content Placeholder 2">
            <a:extLst>
              <a:ext uri="{FF2B5EF4-FFF2-40B4-BE49-F238E27FC236}">
                <a16:creationId xmlns:a16="http://schemas.microsoft.com/office/drawing/2014/main" id="{4069BF76-BE8A-4687-8D15-D2F8D472FAC6}"/>
              </a:ext>
            </a:extLst>
          </p:cNvPr>
          <p:cNvSpPr>
            <a:spLocks noGrp="1"/>
          </p:cNvSpPr>
          <p:nvPr>
            <p:ph idx="1"/>
          </p:nvPr>
        </p:nvSpPr>
        <p:spPr>
          <a:xfrm>
            <a:off x="838200" y="1466335"/>
            <a:ext cx="7913914" cy="4710628"/>
          </a:xfrm>
        </p:spPr>
        <p:txBody>
          <a:bodyPr/>
          <a:lstStyle/>
          <a:p>
            <a:pPr marL="0" indent="0">
              <a:lnSpc>
                <a:spcPct val="100000"/>
              </a:lnSpc>
              <a:buNone/>
            </a:pPr>
            <a:r>
              <a:rPr lang="en-US" dirty="0">
                <a:solidFill>
                  <a:schemeClr val="tx1">
                    <a:lumMod val="65000"/>
                    <a:lumOff val="35000"/>
                  </a:schemeClr>
                </a:solidFill>
              </a:rPr>
              <a:t>Local contracts cover the mandatory subjects of bargaining – wages, hours, working conditions, and so on.</a:t>
            </a:r>
          </a:p>
          <a:p>
            <a:pPr marL="0" indent="0">
              <a:lnSpc>
                <a:spcPct val="100000"/>
              </a:lnSpc>
              <a:buNone/>
            </a:pPr>
            <a:endParaRPr lang="en-US" dirty="0">
              <a:solidFill>
                <a:schemeClr val="tx1">
                  <a:lumMod val="65000"/>
                  <a:lumOff val="35000"/>
                </a:schemeClr>
              </a:solidFill>
            </a:endParaRP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True</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False</a:t>
            </a:r>
          </a:p>
        </p:txBody>
      </p:sp>
    </p:spTree>
    <p:custDataLst>
      <p:tags r:id="rId1"/>
    </p:custDataLst>
    <p:extLst>
      <p:ext uri="{BB962C8B-B14F-4D97-AF65-F5344CB8AC3E}">
        <p14:creationId xmlns:p14="http://schemas.microsoft.com/office/powerpoint/2010/main" val="3136361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8318A-5259-4F40-96AE-3B28C66E8FEE}"/>
              </a:ext>
            </a:extLst>
          </p:cNvPr>
          <p:cNvSpPr>
            <a:spLocks noGrp="1"/>
          </p:cNvSpPr>
          <p:nvPr>
            <p:ph type="title"/>
          </p:nvPr>
        </p:nvSpPr>
        <p:spPr>
          <a:xfrm>
            <a:off x="838200" y="18255"/>
            <a:ext cx="10515600" cy="1325563"/>
          </a:xfrm>
        </p:spPr>
        <p:txBody>
          <a:bodyPr>
            <a:normAutofit fontScale="90000"/>
          </a:bodyPr>
          <a:lstStyle/>
          <a:p>
            <a:br>
              <a:rPr lang="en-US" dirty="0"/>
            </a:br>
            <a:br>
              <a:rPr lang="en-US" dirty="0"/>
            </a:br>
            <a:r>
              <a:rPr lang="en-US" dirty="0"/>
              <a:t>Poll Question</a:t>
            </a:r>
            <a:br>
              <a:rPr lang="en-US" dirty="0"/>
            </a:br>
            <a:r>
              <a:rPr lang="en-US" dirty="0"/>
              <a:t> </a:t>
            </a:r>
          </a:p>
        </p:txBody>
      </p:sp>
      <p:sp>
        <p:nvSpPr>
          <p:cNvPr id="3" name="Content Placeholder 2">
            <a:extLst>
              <a:ext uri="{FF2B5EF4-FFF2-40B4-BE49-F238E27FC236}">
                <a16:creationId xmlns:a16="http://schemas.microsoft.com/office/drawing/2014/main" id="{9091BD96-FD5A-4AE2-A4B6-B93A116F5696}"/>
              </a:ext>
            </a:extLst>
          </p:cNvPr>
          <p:cNvSpPr>
            <a:spLocks noGrp="1"/>
          </p:cNvSpPr>
          <p:nvPr>
            <p:ph idx="1"/>
          </p:nvPr>
        </p:nvSpPr>
        <p:spPr/>
        <p:txBody>
          <a:bodyPr>
            <a:normAutofit/>
          </a:bodyPr>
          <a:lstStyle/>
          <a:p>
            <a:pPr marL="0" indent="0" fontAlgn="base">
              <a:lnSpc>
                <a:spcPct val="100000"/>
              </a:lnSpc>
              <a:buNone/>
            </a:pPr>
            <a:r>
              <a:rPr lang="en-US" dirty="0">
                <a:solidFill>
                  <a:schemeClr val="tx1">
                    <a:lumMod val="65000"/>
                    <a:lumOff val="35000"/>
                  </a:schemeClr>
                </a:solidFill>
              </a:rPr>
              <a:t>Which of the following topics are covered under the National Agreement? </a:t>
            </a:r>
          </a:p>
          <a:p>
            <a:pPr marL="0" indent="0" fontAlgn="base">
              <a:lnSpc>
                <a:spcPct val="100000"/>
              </a:lnSpc>
              <a:buNone/>
            </a:pPr>
            <a:endParaRPr lang="en-US" dirty="0">
              <a:solidFill>
                <a:schemeClr val="tx1">
                  <a:lumMod val="65000"/>
                  <a:lumOff val="35000"/>
                </a:schemeClr>
              </a:solidFill>
            </a:endParaRP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Performance Sharing Program</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Workforce Planning and Development</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Unit-based teams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Healthcare benefits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Retirement benefits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All of the above</a:t>
            </a:r>
          </a:p>
        </p:txBody>
      </p:sp>
      <p:sp>
        <p:nvSpPr>
          <p:cNvPr id="12" name="Text Box 11">
            <a:extLst>
              <a:ext uri="{FF2B5EF4-FFF2-40B4-BE49-F238E27FC236}">
                <a16:creationId xmlns:a16="http://schemas.microsoft.com/office/drawing/2014/main" id="{E7C5999A-B6B0-4AD4-AD03-62991D19D2B7}"/>
              </a:ext>
            </a:extLst>
          </p:cNvPr>
          <p:cNvSpPr txBox="1">
            <a:spLocks noChangeArrowheads="1"/>
          </p:cNvSpPr>
          <p:nvPr/>
        </p:nvSpPr>
        <p:spPr bwMode="auto">
          <a:xfrm>
            <a:off x="4019550" y="8470900"/>
            <a:ext cx="375285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14" name="Rectangle 14">
            <a:extLst>
              <a:ext uri="{FF2B5EF4-FFF2-40B4-BE49-F238E27FC236}">
                <a16:creationId xmlns:a16="http://schemas.microsoft.com/office/drawing/2014/main" id="{7DA34510-A047-4921-8D55-BF8E2CBFD46D}"/>
              </a:ext>
            </a:extLst>
          </p:cNvPr>
          <p:cNvSpPr>
            <a:spLocks noChangeArrowheads="1"/>
          </p:cNvSpPr>
          <p:nvPr/>
        </p:nvSpPr>
        <p:spPr bwMode="auto">
          <a:xfrm>
            <a:off x="1189038" y="4953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custDataLst>
      <p:tags r:id="rId1"/>
    </p:custDataLst>
    <p:extLst>
      <p:ext uri="{BB962C8B-B14F-4D97-AF65-F5344CB8AC3E}">
        <p14:creationId xmlns:p14="http://schemas.microsoft.com/office/powerpoint/2010/main" val="1297541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14AFA36-3986-456B-9A5B-63EA9D34AE16}"/>
              </a:ext>
            </a:extLst>
          </p:cNvPr>
          <p:cNvPicPr>
            <a:picLocks noChangeAspect="1"/>
          </p:cNvPicPr>
          <p:nvPr/>
        </p:nvPicPr>
        <p:blipFill>
          <a:blip r:embed="rId4"/>
          <a:stretch>
            <a:fillRect/>
          </a:stretch>
        </p:blipFill>
        <p:spPr>
          <a:xfrm>
            <a:off x="9623415" y="1326938"/>
            <a:ext cx="2175554" cy="7273986"/>
          </a:xfrm>
          <a:prstGeom prst="rect">
            <a:avLst/>
          </a:prstGeom>
        </p:spPr>
      </p:pic>
      <p:sp>
        <p:nvSpPr>
          <p:cNvPr id="2" name="Title 1">
            <a:extLst>
              <a:ext uri="{FF2B5EF4-FFF2-40B4-BE49-F238E27FC236}">
                <a16:creationId xmlns:a16="http://schemas.microsoft.com/office/drawing/2014/main" id="{9018318A-5259-4F40-96AE-3B28C66E8FEE}"/>
              </a:ext>
            </a:extLst>
          </p:cNvPr>
          <p:cNvSpPr>
            <a:spLocks noGrp="1"/>
          </p:cNvSpPr>
          <p:nvPr>
            <p:ph type="title"/>
          </p:nvPr>
        </p:nvSpPr>
        <p:spPr/>
        <p:txBody>
          <a:bodyPr>
            <a:normAutofit fontScale="90000"/>
          </a:bodyPr>
          <a:lstStyle/>
          <a:p>
            <a:br>
              <a:rPr lang="en-US" dirty="0"/>
            </a:br>
            <a:br>
              <a:rPr lang="en-US" dirty="0"/>
            </a:br>
            <a:r>
              <a:rPr lang="en-US" sz="4000" dirty="0"/>
              <a:t>Poll Question</a:t>
            </a:r>
            <a:br>
              <a:rPr lang="en-US" dirty="0"/>
            </a:br>
            <a:r>
              <a:rPr lang="en-US" dirty="0"/>
              <a:t> </a:t>
            </a:r>
          </a:p>
        </p:txBody>
      </p:sp>
      <p:sp>
        <p:nvSpPr>
          <p:cNvPr id="3" name="Content Placeholder 2">
            <a:extLst>
              <a:ext uri="{FF2B5EF4-FFF2-40B4-BE49-F238E27FC236}">
                <a16:creationId xmlns:a16="http://schemas.microsoft.com/office/drawing/2014/main" id="{9091BD96-FD5A-4AE2-A4B6-B93A116F5696}"/>
              </a:ext>
            </a:extLst>
          </p:cNvPr>
          <p:cNvSpPr>
            <a:spLocks noGrp="1"/>
          </p:cNvSpPr>
          <p:nvPr>
            <p:ph idx="1"/>
          </p:nvPr>
        </p:nvSpPr>
        <p:spPr>
          <a:xfrm>
            <a:off x="838200" y="1466335"/>
            <a:ext cx="9060543" cy="4710628"/>
          </a:xfrm>
        </p:spPr>
        <p:txBody>
          <a:bodyPr/>
          <a:lstStyle/>
          <a:p>
            <a:pPr marL="0" indent="0" fontAlgn="base">
              <a:lnSpc>
                <a:spcPct val="100000"/>
              </a:lnSpc>
              <a:buNone/>
            </a:pPr>
            <a:r>
              <a:rPr lang="en-US" dirty="0">
                <a:solidFill>
                  <a:schemeClr val="tx1">
                    <a:lumMod val="65000"/>
                    <a:lumOff val="35000"/>
                  </a:schemeClr>
                </a:solidFill>
              </a:rPr>
              <a:t>Where can you find copies of the National Agreements? (Select all that apply.)</a:t>
            </a:r>
          </a:p>
          <a:p>
            <a:pPr marL="0" indent="0" fontAlgn="base">
              <a:lnSpc>
                <a:spcPct val="100000"/>
              </a:lnSpc>
              <a:buNone/>
            </a:pPr>
            <a:endParaRPr lang="en-US" dirty="0">
              <a:solidFill>
                <a:schemeClr val="tx1">
                  <a:lumMod val="65000"/>
                  <a:lumOff val="35000"/>
                </a:schemeClr>
              </a:solidFill>
            </a:endParaRP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LMPartnership.org</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Alliance (ahcunions.org) and </a:t>
            </a:r>
            <a:br>
              <a:rPr lang="en-US" dirty="0">
                <a:solidFill>
                  <a:schemeClr val="tx1">
                    <a:lumMod val="65000"/>
                    <a:lumOff val="35000"/>
                  </a:schemeClr>
                </a:solidFill>
              </a:rPr>
            </a:br>
            <a:r>
              <a:rPr lang="en-US" dirty="0">
                <a:solidFill>
                  <a:schemeClr val="tx1">
                    <a:lumMod val="65000"/>
                    <a:lumOff val="35000"/>
                  </a:schemeClr>
                </a:solidFill>
              </a:rPr>
              <a:t>Coalition (unioncoalition.org) websites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Amazon.com</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UnionsRock.com</a:t>
            </a:r>
            <a:endParaRPr lang="en-US" dirty="0"/>
          </a:p>
        </p:txBody>
      </p:sp>
      <p:sp>
        <p:nvSpPr>
          <p:cNvPr id="12" name="Text Box 11">
            <a:extLst>
              <a:ext uri="{FF2B5EF4-FFF2-40B4-BE49-F238E27FC236}">
                <a16:creationId xmlns:a16="http://schemas.microsoft.com/office/drawing/2014/main" id="{E7C5999A-B6B0-4AD4-AD03-62991D19D2B7}"/>
              </a:ext>
            </a:extLst>
          </p:cNvPr>
          <p:cNvSpPr txBox="1">
            <a:spLocks noChangeArrowheads="1"/>
          </p:cNvSpPr>
          <p:nvPr/>
        </p:nvSpPr>
        <p:spPr bwMode="auto">
          <a:xfrm>
            <a:off x="4019550" y="8470900"/>
            <a:ext cx="375285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14" name="Rectangle 14">
            <a:extLst>
              <a:ext uri="{FF2B5EF4-FFF2-40B4-BE49-F238E27FC236}">
                <a16:creationId xmlns:a16="http://schemas.microsoft.com/office/drawing/2014/main" id="{7DA34510-A047-4921-8D55-BF8E2CBFD46D}"/>
              </a:ext>
            </a:extLst>
          </p:cNvPr>
          <p:cNvSpPr>
            <a:spLocks noChangeArrowheads="1"/>
          </p:cNvSpPr>
          <p:nvPr/>
        </p:nvSpPr>
        <p:spPr bwMode="auto">
          <a:xfrm>
            <a:off x="1189038" y="4953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custDataLst>
      <p:tags r:id="rId1"/>
    </p:custDataLst>
    <p:extLst>
      <p:ext uri="{BB962C8B-B14F-4D97-AF65-F5344CB8AC3E}">
        <p14:creationId xmlns:p14="http://schemas.microsoft.com/office/powerpoint/2010/main" val="2820105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FAAEC-22EF-E44B-BA28-FB8073F6FF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EE4F26-DF45-4E42-8711-E999B3DBD057}"/>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0976662-25BF-4D4A-BEAF-A3812728A626}"/>
              </a:ext>
            </a:extLst>
          </p:cNvPr>
          <p:cNvSpPr>
            <a:spLocks noGrp="1"/>
          </p:cNvSpPr>
          <p:nvPr>
            <p:ph type="ftr" sz="quarter" idx="11"/>
          </p:nvPr>
        </p:nvSpPr>
        <p:spPr/>
        <p:txBody>
          <a:bodyPr/>
          <a:lstStyle/>
          <a:p>
            <a:r>
              <a:rPr lang="en-US" dirty="0"/>
              <a:t>Visit </a:t>
            </a:r>
            <a:r>
              <a:rPr lang="en-US" dirty="0" err="1"/>
              <a:t>LMPartnership.org</a:t>
            </a:r>
            <a:endParaRPr lang="en-US" dirty="0"/>
          </a:p>
        </p:txBody>
      </p:sp>
      <p:sp>
        <p:nvSpPr>
          <p:cNvPr id="5" name="Slide Number Placeholder 4">
            <a:extLst>
              <a:ext uri="{FF2B5EF4-FFF2-40B4-BE49-F238E27FC236}">
                <a16:creationId xmlns:a16="http://schemas.microsoft.com/office/drawing/2014/main" id="{87354767-BF46-E844-8834-C4E048C1F323}"/>
              </a:ext>
            </a:extLst>
          </p:cNvPr>
          <p:cNvSpPr>
            <a:spLocks noGrp="1"/>
          </p:cNvSpPr>
          <p:nvPr>
            <p:ph type="sldNum" sz="quarter" idx="12"/>
          </p:nvPr>
        </p:nvSpPr>
        <p:spPr/>
        <p:txBody>
          <a:bodyPr/>
          <a:lstStyle/>
          <a:p>
            <a:fld id="{4AD1602E-4448-3443-8773-386E038178AE}" type="slidenum">
              <a:rPr lang="en-US" smtClean="0"/>
              <a:t>2</a:t>
            </a:fld>
            <a:endParaRPr lang="en-US"/>
          </a:p>
        </p:txBody>
      </p:sp>
    </p:spTree>
    <p:custDataLst>
      <p:tags r:id="rId1"/>
    </p:custDataLst>
    <p:extLst>
      <p:ext uri="{BB962C8B-B14F-4D97-AF65-F5344CB8AC3E}">
        <p14:creationId xmlns:p14="http://schemas.microsoft.com/office/powerpoint/2010/main" val="318801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3A5A6-032B-46D1-A591-E007ABE02FF1}"/>
              </a:ext>
            </a:extLst>
          </p:cNvPr>
          <p:cNvSpPr>
            <a:spLocks noGrp="1"/>
          </p:cNvSpPr>
          <p:nvPr>
            <p:ph type="title"/>
          </p:nvPr>
        </p:nvSpPr>
        <p:spPr/>
        <p:txBody>
          <a:bodyPr>
            <a:normAutofit/>
          </a:bodyPr>
          <a:lstStyle/>
          <a:p>
            <a:r>
              <a:rPr lang="en-US" sz="3600" dirty="0"/>
              <a:t>Poll Question</a:t>
            </a:r>
          </a:p>
        </p:txBody>
      </p:sp>
      <p:sp>
        <p:nvSpPr>
          <p:cNvPr id="3" name="Content Placeholder 2">
            <a:extLst>
              <a:ext uri="{FF2B5EF4-FFF2-40B4-BE49-F238E27FC236}">
                <a16:creationId xmlns:a16="http://schemas.microsoft.com/office/drawing/2014/main" id="{4069BF76-BE8A-4687-8D15-D2F8D472FAC6}"/>
              </a:ext>
            </a:extLst>
          </p:cNvPr>
          <p:cNvSpPr>
            <a:spLocks noGrp="1"/>
          </p:cNvSpPr>
          <p:nvPr>
            <p:ph idx="1"/>
          </p:nvPr>
        </p:nvSpPr>
        <p:spPr>
          <a:xfrm>
            <a:off x="838200" y="1466335"/>
            <a:ext cx="7883769" cy="4710628"/>
          </a:xfrm>
        </p:spPr>
        <p:txBody>
          <a:bodyPr/>
          <a:lstStyle/>
          <a:p>
            <a:pPr marL="0" indent="0">
              <a:lnSpc>
                <a:spcPct val="100000"/>
              </a:lnSpc>
              <a:buNone/>
            </a:pPr>
            <a:r>
              <a:rPr lang="en-US" dirty="0">
                <a:solidFill>
                  <a:schemeClr val="tx1">
                    <a:lumMod val="65000"/>
                    <a:lumOff val="35000"/>
                  </a:schemeClr>
                </a:solidFill>
              </a:rPr>
              <a:t>All unions at Kaiser Permanente belong to the Labor Management Partnership. </a:t>
            </a:r>
          </a:p>
          <a:p>
            <a:pPr marL="0" indent="0">
              <a:lnSpc>
                <a:spcPct val="100000"/>
              </a:lnSpc>
              <a:buNone/>
            </a:pPr>
            <a:r>
              <a:rPr lang="en-US" dirty="0">
                <a:solidFill>
                  <a:schemeClr val="tx1">
                    <a:lumMod val="65000"/>
                    <a:lumOff val="35000"/>
                  </a:schemeClr>
                </a:solidFill>
              </a:rPr>
              <a:t> </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True</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False</a:t>
            </a:r>
          </a:p>
          <a:p>
            <a:pPr marL="0" indent="0">
              <a:buNone/>
            </a:pPr>
            <a:endParaRPr lang="en-US" dirty="0"/>
          </a:p>
        </p:txBody>
      </p:sp>
      <p:pic>
        <p:nvPicPr>
          <p:cNvPr id="6" name="Picture 5">
            <a:extLst>
              <a:ext uri="{FF2B5EF4-FFF2-40B4-BE49-F238E27FC236}">
                <a16:creationId xmlns:a16="http://schemas.microsoft.com/office/drawing/2014/main" id="{FC0B9BAA-67C7-41F7-9880-85006AF781FD}"/>
              </a:ext>
            </a:extLst>
          </p:cNvPr>
          <p:cNvPicPr>
            <a:picLocks noChangeAspect="1"/>
          </p:cNvPicPr>
          <p:nvPr/>
        </p:nvPicPr>
        <p:blipFill>
          <a:blip r:embed="rId4"/>
          <a:stretch>
            <a:fillRect/>
          </a:stretch>
        </p:blipFill>
        <p:spPr>
          <a:xfrm>
            <a:off x="9316995" y="1188720"/>
            <a:ext cx="1751178" cy="5669280"/>
          </a:xfrm>
          <a:prstGeom prst="rect">
            <a:avLst/>
          </a:prstGeom>
        </p:spPr>
      </p:pic>
    </p:spTree>
    <p:custDataLst>
      <p:tags r:id="rId1"/>
    </p:custDataLst>
    <p:extLst>
      <p:ext uri="{BB962C8B-B14F-4D97-AF65-F5344CB8AC3E}">
        <p14:creationId xmlns:p14="http://schemas.microsoft.com/office/powerpoint/2010/main" val="4183210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3A5A6-032B-46D1-A591-E007ABE02FF1}"/>
              </a:ext>
            </a:extLst>
          </p:cNvPr>
          <p:cNvSpPr>
            <a:spLocks noGrp="1"/>
          </p:cNvSpPr>
          <p:nvPr>
            <p:ph type="title"/>
          </p:nvPr>
        </p:nvSpPr>
        <p:spPr/>
        <p:txBody>
          <a:bodyPr>
            <a:normAutofit/>
          </a:bodyPr>
          <a:lstStyle/>
          <a:p>
            <a:r>
              <a:rPr lang="en-US" sz="3600" dirty="0"/>
              <a:t>Poll Question</a:t>
            </a:r>
          </a:p>
        </p:txBody>
      </p:sp>
      <p:sp>
        <p:nvSpPr>
          <p:cNvPr id="3" name="Content Placeholder 2">
            <a:extLst>
              <a:ext uri="{FF2B5EF4-FFF2-40B4-BE49-F238E27FC236}">
                <a16:creationId xmlns:a16="http://schemas.microsoft.com/office/drawing/2014/main" id="{4069BF76-BE8A-4687-8D15-D2F8D472FAC6}"/>
              </a:ext>
            </a:extLst>
          </p:cNvPr>
          <p:cNvSpPr>
            <a:spLocks noGrp="1"/>
          </p:cNvSpPr>
          <p:nvPr>
            <p:ph idx="1"/>
          </p:nvPr>
        </p:nvSpPr>
        <p:spPr/>
        <p:txBody>
          <a:bodyPr/>
          <a:lstStyle/>
          <a:p>
            <a:pPr marL="0" indent="0" fontAlgn="base">
              <a:lnSpc>
                <a:spcPct val="100000"/>
              </a:lnSpc>
              <a:buNone/>
            </a:pPr>
            <a:r>
              <a:rPr lang="en-US" dirty="0">
                <a:solidFill>
                  <a:schemeClr val="tx1">
                    <a:lumMod val="65000"/>
                    <a:lumOff val="35000"/>
                  </a:schemeClr>
                </a:solidFill>
              </a:rPr>
              <a:t>How has the LMP improved our educational benefits? </a:t>
            </a:r>
            <a:br>
              <a:rPr lang="en-US" dirty="0">
                <a:solidFill>
                  <a:schemeClr val="tx1">
                    <a:lumMod val="65000"/>
                    <a:lumOff val="35000"/>
                  </a:schemeClr>
                </a:solidFill>
              </a:rPr>
            </a:br>
            <a:r>
              <a:rPr lang="en-US" dirty="0">
                <a:solidFill>
                  <a:schemeClr val="tx1">
                    <a:lumMod val="65000"/>
                    <a:lumOff val="35000"/>
                  </a:schemeClr>
                </a:solidFill>
              </a:rPr>
              <a:t>(Select all that apply.)</a:t>
            </a:r>
          </a:p>
          <a:p>
            <a:pPr marL="0" indent="0" fontAlgn="base">
              <a:lnSpc>
                <a:spcPct val="100000"/>
              </a:lnSpc>
              <a:buNone/>
            </a:pPr>
            <a:endParaRPr lang="en-US" sz="2800" dirty="0">
              <a:solidFill>
                <a:schemeClr val="tx1">
                  <a:lumMod val="65000"/>
                  <a:lumOff val="35000"/>
                </a:schemeClr>
              </a:solidFill>
            </a:endParaRP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Tuition reimbursement</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Education funds </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Education leaves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Free college tuition for medical school</a:t>
            </a:r>
            <a:endParaRPr lang="en-US" dirty="0"/>
          </a:p>
        </p:txBody>
      </p:sp>
    </p:spTree>
    <p:custDataLst>
      <p:tags r:id="rId1"/>
    </p:custDataLst>
    <p:extLst>
      <p:ext uri="{BB962C8B-B14F-4D97-AF65-F5344CB8AC3E}">
        <p14:creationId xmlns:p14="http://schemas.microsoft.com/office/powerpoint/2010/main" val="18262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3A5A6-032B-46D1-A591-E007ABE02FF1}"/>
              </a:ext>
            </a:extLst>
          </p:cNvPr>
          <p:cNvSpPr>
            <a:spLocks noGrp="1"/>
          </p:cNvSpPr>
          <p:nvPr>
            <p:ph type="title"/>
          </p:nvPr>
        </p:nvSpPr>
        <p:spPr/>
        <p:txBody>
          <a:bodyPr>
            <a:normAutofit/>
          </a:bodyPr>
          <a:lstStyle/>
          <a:p>
            <a:r>
              <a:rPr lang="en-US" sz="3600" dirty="0"/>
              <a:t>Poll Question</a:t>
            </a:r>
          </a:p>
        </p:txBody>
      </p:sp>
      <p:sp>
        <p:nvSpPr>
          <p:cNvPr id="3" name="Content Placeholder 2">
            <a:extLst>
              <a:ext uri="{FF2B5EF4-FFF2-40B4-BE49-F238E27FC236}">
                <a16:creationId xmlns:a16="http://schemas.microsoft.com/office/drawing/2014/main" id="{4069BF76-BE8A-4687-8D15-D2F8D472FAC6}"/>
              </a:ext>
            </a:extLst>
          </p:cNvPr>
          <p:cNvSpPr>
            <a:spLocks noGrp="1"/>
          </p:cNvSpPr>
          <p:nvPr>
            <p:ph idx="1"/>
          </p:nvPr>
        </p:nvSpPr>
        <p:spPr/>
        <p:txBody>
          <a:bodyPr/>
          <a:lstStyle/>
          <a:p>
            <a:pPr marL="0" indent="0" fontAlgn="base">
              <a:lnSpc>
                <a:spcPct val="100000"/>
              </a:lnSpc>
              <a:buNone/>
            </a:pPr>
            <a:r>
              <a:rPr lang="en-US" dirty="0">
                <a:solidFill>
                  <a:schemeClr val="tx1">
                    <a:lumMod val="65000"/>
                    <a:lumOff val="35000"/>
                  </a:schemeClr>
                </a:solidFill>
              </a:rPr>
              <a:t>Which of the following areas of safety has </a:t>
            </a:r>
            <a:br>
              <a:rPr lang="en-US" dirty="0">
                <a:solidFill>
                  <a:schemeClr val="tx1">
                    <a:lumMod val="65000"/>
                    <a:lumOff val="35000"/>
                  </a:schemeClr>
                </a:solidFill>
              </a:rPr>
            </a:br>
            <a:r>
              <a:rPr lang="en-US" dirty="0">
                <a:solidFill>
                  <a:schemeClr val="tx1">
                    <a:lumMod val="65000"/>
                    <a:lumOff val="35000"/>
                  </a:schemeClr>
                </a:solidFill>
              </a:rPr>
              <a:t>the LMP improved?</a:t>
            </a:r>
            <a:br>
              <a:rPr lang="en-US" dirty="0">
                <a:solidFill>
                  <a:schemeClr val="tx1">
                    <a:lumMod val="65000"/>
                    <a:lumOff val="35000"/>
                  </a:schemeClr>
                </a:solidFill>
              </a:rPr>
            </a:br>
            <a:endParaRPr lang="en-US" sz="2800" dirty="0">
              <a:solidFill>
                <a:schemeClr val="tx1">
                  <a:lumMod val="65000"/>
                  <a:lumOff val="35000"/>
                </a:schemeClr>
              </a:solidFill>
            </a:endParaRP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Workplace safety</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Patient safety</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Workplace violence prevention</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All of the above</a:t>
            </a:r>
            <a:endParaRPr lang="en-US" dirty="0"/>
          </a:p>
        </p:txBody>
      </p:sp>
      <p:pic>
        <p:nvPicPr>
          <p:cNvPr id="4" name="Picture 3">
            <a:extLst>
              <a:ext uri="{FF2B5EF4-FFF2-40B4-BE49-F238E27FC236}">
                <a16:creationId xmlns:a16="http://schemas.microsoft.com/office/drawing/2014/main" id="{97659878-2F55-42C0-88F1-0E86FD4138E0}"/>
              </a:ext>
            </a:extLst>
          </p:cNvPr>
          <p:cNvPicPr>
            <a:picLocks noChangeAspect="1"/>
          </p:cNvPicPr>
          <p:nvPr/>
        </p:nvPicPr>
        <p:blipFill>
          <a:blip r:embed="rId4"/>
          <a:stretch>
            <a:fillRect/>
          </a:stretch>
        </p:blipFill>
        <p:spPr>
          <a:xfrm>
            <a:off x="8013888" y="1317859"/>
            <a:ext cx="3167459" cy="5486937"/>
          </a:xfrm>
          <a:prstGeom prst="rect">
            <a:avLst/>
          </a:prstGeom>
        </p:spPr>
      </p:pic>
    </p:spTree>
    <p:custDataLst>
      <p:tags r:id="rId1"/>
    </p:custDataLst>
    <p:extLst>
      <p:ext uri="{BB962C8B-B14F-4D97-AF65-F5344CB8AC3E}">
        <p14:creationId xmlns:p14="http://schemas.microsoft.com/office/powerpoint/2010/main" val="3929835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BA1549-49A6-49C8-9CAE-9963C7D0DFC4}"/>
              </a:ext>
            </a:extLst>
          </p:cNvPr>
          <p:cNvPicPr>
            <a:picLocks noChangeAspect="1"/>
          </p:cNvPicPr>
          <p:nvPr/>
        </p:nvPicPr>
        <p:blipFill>
          <a:blip r:embed="rId4"/>
          <a:stretch>
            <a:fillRect/>
          </a:stretch>
        </p:blipFill>
        <p:spPr>
          <a:xfrm>
            <a:off x="7313069" y="1392701"/>
            <a:ext cx="4253041" cy="7298018"/>
          </a:xfrm>
          <a:prstGeom prst="rect">
            <a:avLst/>
          </a:prstGeom>
        </p:spPr>
      </p:pic>
      <p:sp>
        <p:nvSpPr>
          <p:cNvPr id="2" name="Title 1">
            <a:extLst>
              <a:ext uri="{FF2B5EF4-FFF2-40B4-BE49-F238E27FC236}">
                <a16:creationId xmlns:a16="http://schemas.microsoft.com/office/drawing/2014/main" id="{2563A5A6-032B-46D1-A591-E007ABE02FF1}"/>
              </a:ext>
            </a:extLst>
          </p:cNvPr>
          <p:cNvSpPr>
            <a:spLocks noGrp="1"/>
          </p:cNvSpPr>
          <p:nvPr>
            <p:ph type="title"/>
          </p:nvPr>
        </p:nvSpPr>
        <p:spPr/>
        <p:txBody>
          <a:bodyPr>
            <a:normAutofit/>
          </a:bodyPr>
          <a:lstStyle/>
          <a:p>
            <a:r>
              <a:rPr lang="en-US" sz="3600" dirty="0"/>
              <a:t>Poll Question</a:t>
            </a:r>
          </a:p>
        </p:txBody>
      </p:sp>
      <p:sp>
        <p:nvSpPr>
          <p:cNvPr id="3" name="Content Placeholder 2">
            <a:extLst>
              <a:ext uri="{FF2B5EF4-FFF2-40B4-BE49-F238E27FC236}">
                <a16:creationId xmlns:a16="http://schemas.microsoft.com/office/drawing/2014/main" id="{4069BF76-BE8A-4687-8D15-D2F8D472FAC6}"/>
              </a:ext>
            </a:extLst>
          </p:cNvPr>
          <p:cNvSpPr>
            <a:spLocks noGrp="1"/>
          </p:cNvSpPr>
          <p:nvPr>
            <p:ph idx="1"/>
          </p:nvPr>
        </p:nvSpPr>
        <p:spPr>
          <a:xfrm>
            <a:off x="838200" y="1466335"/>
            <a:ext cx="7461738" cy="4710628"/>
          </a:xfrm>
        </p:spPr>
        <p:txBody>
          <a:bodyPr vert="horz" lIns="91440" tIns="45720" rIns="91440" bIns="45720" rtlCol="0" anchor="t">
            <a:normAutofit/>
          </a:bodyPr>
          <a:lstStyle/>
          <a:p>
            <a:pPr marL="0" indent="0" fontAlgn="base">
              <a:lnSpc>
                <a:spcPct val="100000"/>
              </a:lnSpc>
              <a:buNone/>
            </a:pPr>
            <a:r>
              <a:rPr lang="en-US" dirty="0">
                <a:solidFill>
                  <a:schemeClr val="tx1">
                    <a:lumMod val="65000"/>
                    <a:lumOff val="35000"/>
                  </a:schemeClr>
                </a:solidFill>
                <a:latin typeface="Arial"/>
                <a:cs typeface="Arial"/>
              </a:rPr>
              <a:t>How has the LMP improved your health and retirement benefits? (Select all that apply.)</a:t>
            </a:r>
          </a:p>
          <a:p>
            <a:pPr marL="0" indent="0" fontAlgn="base">
              <a:lnSpc>
                <a:spcPct val="100000"/>
              </a:lnSpc>
              <a:buNone/>
            </a:pPr>
            <a:endParaRPr lang="en-US" sz="2800" dirty="0">
              <a:solidFill>
                <a:schemeClr val="tx1">
                  <a:lumMod val="65000"/>
                  <a:lumOff val="35000"/>
                </a:schemeClr>
              </a:solidFill>
            </a:endParaRP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Low co-pays</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As an employee, you get to skip the line</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Healthcare Reimbursement Account (HRA)</a:t>
            </a:r>
          </a:p>
          <a:p>
            <a:pPr marL="514350" lvl="1" indent="-514350" fontAlgn="base">
              <a:lnSpc>
                <a:spcPct val="100000"/>
              </a:lnSpc>
              <a:spcBef>
                <a:spcPts val="1000"/>
              </a:spcBef>
              <a:buFont typeface="+mj-lt"/>
              <a:buAutoNum type="alphaLcParenR"/>
            </a:pPr>
            <a:r>
              <a:rPr lang="en-US" dirty="0">
                <a:solidFill>
                  <a:schemeClr val="tx1">
                    <a:lumMod val="65000"/>
                    <a:lumOff val="35000"/>
                  </a:schemeClr>
                </a:solidFill>
              </a:rPr>
              <a:t>Healthcare Spending Account (HSA)</a:t>
            </a:r>
          </a:p>
        </p:txBody>
      </p:sp>
    </p:spTree>
    <p:custDataLst>
      <p:tags r:id="rId1"/>
    </p:custDataLst>
    <p:extLst>
      <p:ext uri="{BB962C8B-B14F-4D97-AF65-F5344CB8AC3E}">
        <p14:creationId xmlns:p14="http://schemas.microsoft.com/office/powerpoint/2010/main" val="188812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FAAEC-22EF-E44B-BA28-FB8073F6FF90}"/>
              </a:ext>
            </a:extLst>
          </p:cNvPr>
          <p:cNvSpPr>
            <a:spLocks noGrp="1"/>
          </p:cNvSpPr>
          <p:nvPr>
            <p:ph type="title"/>
          </p:nvPr>
        </p:nvSpPr>
        <p:spPr/>
        <p:txBody>
          <a:bodyPr/>
          <a:lstStyle/>
          <a:p>
            <a:r>
              <a:rPr lang="en-US" dirty="0"/>
              <a:t>Your Facilitators </a:t>
            </a:r>
          </a:p>
        </p:txBody>
      </p:sp>
      <p:sp>
        <p:nvSpPr>
          <p:cNvPr id="3" name="Content Placeholder 2">
            <a:extLst>
              <a:ext uri="{FF2B5EF4-FFF2-40B4-BE49-F238E27FC236}">
                <a16:creationId xmlns:a16="http://schemas.microsoft.com/office/drawing/2014/main" id="{97EE4F26-DF45-4E42-8711-E999B3DBD057}"/>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0976662-25BF-4D4A-BEAF-A3812728A626}"/>
              </a:ext>
            </a:extLst>
          </p:cNvPr>
          <p:cNvSpPr>
            <a:spLocks noGrp="1"/>
          </p:cNvSpPr>
          <p:nvPr>
            <p:ph type="ftr" sz="quarter" idx="11"/>
          </p:nvPr>
        </p:nvSpPr>
        <p:spPr/>
        <p:txBody>
          <a:bodyPr/>
          <a:lstStyle/>
          <a:p>
            <a:r>
              <a:rPr lang="en-US" dirty="0"/>
              <a:t>Visit </a:t>
            </a:r>
            <a:r>
              <a:rPr lang="en-US" dirty="0" err="1"/>
              <a:t>LMPartnership.org</a:t>
            </a:r>
            <a:endParaRPr lang="en-US" dirty="0"/>
          </a:p>
        </p:txBody>
      </p:sp>
      <p:sp>
        <p:nvSpPr>
          <p:cNvPr id="5" name="Slide Number Placeholder 4">
            <a:extLst>
              <a:ext uri="{FF2B5EF4-FFF2-40B4-BE49-F238E27FC236}">
                <a16:creationId xmlns:a16="http://schemas.microsoft.com/office/drawing/2014/main" id="{87354767-BF46-E844-8834-C4E048C1F323}"/>
              </a:ext>
            </a:extLst>
          </p:cNvPr>
          <p:cNvSpPr>
            <a:spLocks noGrp="1"/>
          </p:cNvSpPr>
          <p:nvPr>
            <p:ph type="sldNum" sz="quarter" idx="12"/>
          </p:nvPr>
        </p:nvSpPr>
        <p:spPr/>
        <p:txBody>
          <a:bodyPr/>
          <a:lstStyle/>
          <a:p>
            <a:fld id="{4AD1602E-4448-3443-8773-386E038178AE}" type="slidenum">
              <a:rPr lang="en-US" smtClean="0"/>
              <a:t>3</a:t>
            </a:fld>
            <a:endParaRPr lang="en-US"/>
          </a:p>
        </p:txBody>
      </p:sp>
    </p:spTree>
    <p:custDataLst>
      <p:tags r:id="rId1"/>
    </p:custDataLst>
    <p:extLst>
      <p:ext uri="{BB962C8B-B14F-4D97-AF65-F5344CB8AC3E}">
        <p14:creationId xmlns:p14="http://schemas.microsoft.com/office/powerpoint/2010/main" val="910843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F8CA8-105B-43EC-B092-0709E28BF5EF}"/>
              </a:ext>
            </a:extLst>
          </p:cNvPr>
          <p:cNvSpPr>
            <a:spLocks noGrp="1"/>
          </p:cNvSpPr>
          <p:nvPr>
            <p:ph type="title"/>
          </p:nvPr>
        </p:nvSpPr>
        <p:spPr/>
        <p:txBody>
          <a:bodyPr>
            <a:normAutofit/>
          </a:bodyPr>
          <a:lstStyle/>
          <a:p>
            <a:r>
              <a:rPr lang="en-US" sz="3600" dirty="0"/>
              <a:t>National Agreement </a:t>
            </a:r>
            <a:br>
              <a:rPr lang="en-US" sz="3600" dirty="0"/>
            </a:br>
            <a:r>
              <a:rPr lang="en-US" sz="3600" dirty="0"/>
              <a:t>Discussion Activities</a:t>
            </a:r>
          </a:p>
        </p:txBody>
      </p:sp>
      <p:sp>
        <p:nvSpPr>
          <p:cNvPr id="5" name="Text Placeholder 4">
            <a:extLst>
              <a:ext uri="{FF2B5EF4-FFF2-40B4-BE49-F238E27FC236}">
                <a16:creationId xmlns:a16="http://schemas.microsoft.com/office/drawing/2014/main" id="{03C7E85C-E8C9-4A67-9AB9-8A0E0B164C7B}"/>
              </a:ext>
            </a:extLst>
          </p:cNvPr>
          <p:cNvSpPr>
            <a:spLocks noGrp="1"/>
          </p:cNvSpPr>
          <p:nvPr>
            <p:ph type="body" idx="1"/>
          </p:nvPr>
        </p:nvSpPr>
        <p:spPr/>
        <p:txBody>
          <a:bodyPr/>
          <a:lstStyle/>
          <a:p>
            <a:endParaRPr lang="en-US"/>
          </a:p>
        </p:txBody>
      </p:sp>
    </p:spTree>
    <p:custDataLst>
      <p:tags r:id="rId1"/>
    </p:custDataLst>
    <p:extLst>
      <p:ext uri="{BB962C8B-B14F-4D97-AF65-F5344CB8AC3E}">
        <p14:creationId xmlns:p14="http://schemas.microsoft.com/office/powerpoint/2010/main" val="1694044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DA0741F-39E0-49FA-98E2-57F23A32613B}"/>
              </a:ext>
            </a:extLst>
          </p:cNvPr>
          <p:cNvPicPr>
            <a:picLocks noChangeAspect="1"/>
          </p:cNvPicPr>
          <p:nvPr/>
        </p:nvPicPr>
        <p:blipFill>
          <a:blip r:embed="rId4"/>
          <a:stretch>
            <a:fillRect/>
          </a:stretch>
        </p:blipFill>
        <p:spPr>
          <a:xfrm>
            <a:off x="1089502" y="1542534"/>
            <a:ext cx="3145613" cy="5010800"/>
          </a:xfrm>
          <a:prstGeom prst="rect">
            <a:avLst/>
          </a:prstGeom>
        </p:spPr>
      </p:pic>
      <p:sp>
        <p:nvSpPr>
          <p:cNvPr id="2" name="Title 1">
            <a:extLst>
              <a:ext uri="{FF2B5EF4-FFF2-40B4-BE49-F238E27FC236}">
                <a16:creationId xmlns:a16="http://schemas.microsoft.com/office/drawing/2014/main" id="{3CD35F64-5722-4186-B12C-81038E820993}"/>
              </a:ext>
            </a:extLst>
          </p:cNvPr>
          <p:cNvSpPr>
            <a:spLocks noGrp="1"/>
          </p:cNvSpPr>
          <p:nvPr>
            <p:ph type="title"/>
          </p:nvPr>
        </p:nvSpPr>
        <p:spPr/>
        <p:txBody>
          <a:bodyPr>
            <a:normAutofit/>
          </a:bodyPr>
          <a:lstStyle/>
          <a:p>
            <a:r>
              <a:rPr lang="en-US" sz="3600" dirty="0"/>
              <a:t>Chat Activity</a:t>
            </a:r>
          </a:p>
        </p:txBody>
      </p:sp>
      <p:sp>
        <p:nvSpPr>
          <p:cNvPr id="3" name="Content Placeholder 2">
            <a:extLst>
              <a:ext uri="{FF2B5EF4-FFF2-40B4-BE49-F238E27FC236}">
                <a16:creationId xmlns:a16="http://schemas.microsoft.com/office/drawing/2014/main" id="{DC64BA59-23C2-4F84-B79E-6D6F2CAFADD8}"/>
              </a:ext>
            </a:extLst>
          </p:cNvPr>
          <p:cNvSpPr>
            <a:spLocks noGrp="1"/>
          </p:cNvSpPr>
          <p:nvPr>
            <p:ph idx="1"/>
          </p:nvPr>
        </p:nvSpPr>
        <p:spPr>
          <a:xfrm>
            <a:off x="4491990" y="1965959"/>
            <a:ext cx="6861810" cy="4211003"/>
          </a:xfrm>
        </p:spPr>
        <p:txBody>
          <a:bodyPr vert="horz" lIns="91440" tIns="45720" rIns="91440" bIns="45720" rtlCol="0" anchor="t">
            <a:normAutofit/>
          </a:bodyPr>
          <a:lstStyle/>
          <a:p>
            <a:pPr marL="0" indent="0">
              <a:lnSpc>
                <a:spcPct val="100000"/>
              </a:lnSpc>
              <a:buNone/>
            </a:pPr>
            <a:r>
              <a:rPr lang="en-US" dirty="0">
                <a:solidFill>
                  <a:schemeClr val="tx1">
                    <a:lumMod val="65000"/>
                    <a:lumOff val="35000"/>
                  </a:schemeClr>
                </a:solidFill>
                <a:latin typeface="Arial"/>
                <a:cs typeface="Arial"/>
              </a:rPr>
              <a:t>Why is it important to know the differences between the National Agreement and your local contract? </a:t>
            </a:r>
            <a:endParaRPr lang="en-US" dirty="0">
              <a:solidFill>
                <a:schemeClr val="tx1">
                  <a:lumMod val="65000"/>
                  <a:lumOff val="35000"/>
                </a:schemeClr>
              </a:solidFill>
            </a:endParaRPr>
          </a:p>
          <a:p>
            <a:pPr marL="0" indent="0">
              <a:buNone/>
            </a:pPr>
            <a:endParaRPr lang="en-US" dirty="0"/>
          </a:p>
          <a:p>
            <a:pPr marL="0" indent="0">
              <a:buNone/>
            </a:pP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25420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7C91065F-1F3B-4FF7-BDC5-EADABB2EFF0F}"/>
              </a:ext>
            </a:extLst>
          </p:cNvPr>
          <p:cNvSpPr/>
          <p:nvPr/>
        </p:nvSpPr>
        <p:spPr>
          <a:xfrm>
            <a:off x="997397" y="2001819"/>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ATB (Across-the-board) increases</a:t>
            </a:r>
          </a:p>
        </p:txBody>
      </p:sp>
      <p:sp>
        <p:nvSpPr>
          <p:cNvPr id="43" name="Rectangle: Rounded Corners 42">
            <a:extLst>
              <a:ext uri="{FF2B5EF4-FFF2-40B4-BE49-F238E27FC236}">
                <a16:creationId xmlns:a16="http://schemas.microsoft.com/office/drawing/2014/main" id="{6BE4B0CB-3843-424F-A718-D7EA6739D584}"/>
              </a:ext>
            </a:extLst>
          </p:cNvPr>
          <p:cNvSpPr/>
          <p:nvPr/>
        </p:nvSpPr>
        <p:spPr>
          <a:xfrm>
            <a:off x="3071653" y="2002971"/>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Health care benefits</a:t>
            </a:r>
          </a:p>
        </p:txBody>
      </p:sp>
      <p:sp>
        <p:nvSpPr>
          <p:cNvPr id="44" name="Rectangle: Rounded Corners 43">
            <a:extLst>
              <a:ext uri="{FF2B5EF4-FFF2-40B4-BE49-F238E27FC236}">
                <a16:creationId xmlns:a16="http://schemas.microsoft.com/office/drawing/2014/main" id="{11BB9D7A-F173-415E-974E-CC33C0AD929E}"/>
              </a:ext>
            </a:extLst>
          </p:cNvPr>
          <p:cNvSpPr/>
          <p:nvPr/>
        </p:nvSpPr>
        <p:spPr>
          <a:xfrm>
            <a:off x="5145909" y="2004123"/>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Shift pay differentials</a:t>
            </a:r>
          </a:p>
        </p:txBody>
      </p:sp>
      <p:sp>
        <p:nvSpPr>
          <p:cNvPr id="45" name="Rectangle: Rounded Corners 44">
            <a:extLst>
              <a:ext uri="{FF2B5EF4-FFF2-40B4-BE49-F238E27FC236}">
                <a16:creationId xmlns:a16="http://schemas.microsoft.com/office/drawing/2014/main" id="{A4B2C4CB-EE01-41F3-B940-83DCFFBBF656}"/>
              </a:ext>
            </a:extLst>
          </p:cNvPr>
          <p:cNvSpPr/>
          <p:nvPr/>
        </p:nvSpPr>
        <p:spPr>
          <a:xfrm>
            <a:off x="7220165" y="2002971"/>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Educational trust funds</a:t>
            </a:r>
          </a:p>
        </p:txBody>
      </p:sp>
      <p:sp>
        <p:nvSpPr>
          <p:cNvPr id="46" name="Rectangle: Rounded Corners 45">
            <a:extLst>
              <a:ext uri="{FF2B5EF4-FFF2-40B4-BE49-F238E27FC236}">
                <a16:creationId xmlns:a16="http://schemas.microsoft.com/office/drawing/2014/main" id="{E2644768-F72F-4C00-A2E8-21831D660AF1}"/>
              </a:ext>
            </a:extLst>
          </p:cNvPr>
          <p:cNvSpPr/>
          <p:nvPr/>
        </p:nvSpPr>
        <p:spPr>
          <a:xfrm>
            <a:off x="9294422" y="2002971"/>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Grievance procedures and standards</a:t>
            </a:r>
          </a:p>
        </p:txBody>
      </p:sp>
      <p:sp>
        <p:nvSpPr>
          <p:cNvPr id="47" name="Rectangle: Rounded Corners 46">
            <a:extLst>
              <a:ext uri="{FF2B5EF4-FFF2-40B4-BE49-F238E27FC236}">
                <a16:creationId xmlns:a16="http://schemas.microsoft.com/office/drawing/2014/main" id="{8650E3BD-7BC5-4755-A069-723B2B44D930}"/>
              </a:ext>
            </a:extLst>
          </p:cNvPr>
          <p:cNvSpPr/>
          <p:nvPr/>
        </p:nvSpPr>
        <p:spPr>
          <a:xfrm>
            <a:off x="997397" y="3558413"/>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Hourly wages</a:t>
            </a:r>
          </a:p>
        </p:txBody>
      </p:sp>
      <p:sp>
        <p:nvSpPr>
          <p:cNvPr id="48" name="Rectangle: Rounded Corners 47">
            <a:extLst>
              <a:ext uri="{FF2B5EF4-FFF2-40B4-BE49-F238E27FC236}">
                <a16:creationId xmlns:a16="http://schemas.microsoft.com/office/drawing/2014/main" id="{0AE7BD82-2F3B-4DD5-B215-9CD9EB951BB0}"/>
              </a:ext>
            </a:extLst>
          </p:cNvPr>
          <p:cNvSpPr/>
          <p:nvPr/>
        </p:nvSpPr>
        <p:spPr>
          <a:xfrm>
            <a:off x="3071653" y="3558989"/>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Issue resolution process</a:t>
            </a:r>
          </a:p>
        </p:txBody>
      </p:sp>
      <p:sp>
        <p:nvSpPr>
          <p:cNvPr id="49" name="Rectangle: Rounded Corners 48">
            <a:extLst>
              <a:ext uri="{FF2B5EF4-FFF2-40B4-BE49-F238E27FC236}">
                <a16:creationId xmlns:a16="http://schemas.microsoft.com/office/drawing/2014/main" id="{8AC47D1D-51C4-4D84-AEE7-B89FD9D577C0}"/>
              </a:ext>
            </a:extLst>
          </p:cNvPr>
          <p:cNvSpPr/>
          <p:nvPr/>
        </p:nvSpPr>
        <p:spPr>
          <a:xfrm>
            <a:off x="5145909" y="3559565"/>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Job titles and descriptions</a:t>
            </a:r>
          </a:p>
        </p:txBody>
      </p:sp>
      <p:sp>
        <p:nvSpPr>
          <p:cNvPr id="50" name="Rectangle: Rounded Corners 49">
            <a:extLst>
              <a:ext uri="{FF2B5EF4-FFF2-40B4-BE49-F238E27FC236}">
                <a16:creationId xmlns:a16="http://schemas.microsoft.com/office/drawing/2014/main" id="{00B32B19-9DB5-49E0-A62B-0C564927E69C}"/>
              </a:ext>
            </a:extLst>
          </p:cNvPr>
          <p:cNvSpPr/>
          <p:nvPr/>
        </p:nvSpPr>
        <p:spPr>
          <a:xfrm>
            <a:off x="7220165" y="3558989"/>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Overtime</a:t>
            </a:r>
          </a:p>
        </p:txBody>
      </p:sp>
      <p:sp>
        <p:nvSpPr>
          <p:cNvPr id="51" name="Rectangle: Rounded Corners 50">
            <a:extLst>
              <a:ext uri="{FF2B5EF4-FFF2-40B4-BE49-F238E27FC236}">
                <a16:creationId xmlns:a16="http://schemas.microsoft.com/office/drawing/2014/main" id="{731CDBA0-AC6E-409F-B88F-411C27DAD8D7}"/>
              </a:ext>
            </a:extLst>
          </p:cNvPr>
          <p:cNvSpPr/>
          <p:nvPr/>
        </p:nvSpPr>
        <p:spPr>
          <a:xfrm>
            <a:off x="9294422" y="3558989"/>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Patient and workplace safety guidelines</a:t>
            </a:r>
          </a:p>
        </p:txBody>
      </p:sp>
      <p:sp>
        <p:nvSpPr>
          <p:cNvPr id="52" name="Rectangle: Rounded Corners 51">
            <a:extLst>
              <a:ext uri="{FF2B5EF4-FFF2-40B4-BE49-F238E27FC236}">
                <a16:creationId xmlns:a16="http://schemas.microsoft.com/office/drawing/2014/main" id="{BAB9C107-E594-48B0-A8F9-29AE580DA291}"/>
              </a:ext>
            </a:extLst>
          </p:cNvPr>
          <p:cNvSpPr/>
          <p:nvPr/>
        </p:nvSpPr>
        <p:spPr>
          <a:xfrm>
            <a:off x="997397" y="5115007"/>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Performance Sharing Program</a:t>
            </a:r>
          </a:p>
        </p:txBody>
      </p:sp>
      <p:sp>
        <p:nvSpPr>
          <p:cNvPr id="53" name="Rectangle: Rounded Corners 52">
            <a:extLst>
              <a:ext uri="{FF2B5EF4-FFF2-40B4-BE49-F238E27FC236}">
                <a16:creationId xmlns:a16="http://schemas.microsoft.com/office/drawing/2014/main" id="{078EF763-C1BC-4F7B-8A13-94C3C35C2CE3}"/>
              </a:ext>
            </a:extLst>
          </p:cNvPr>
          <p:cNvSpPr/>
          <p:nvPr/>
        </p:nvSpPr>
        <p:spPr>
          <a:xfrm>
            <a:off x="3071653" y="5115007"/>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Schedules and hours</a:t>
            </a:r>
          </a:p>
        </p:txBody>
      </p:sp>
      <p:sp>
        <p:nvSpPr>
          <p:cNvPr id="54" name="Rectangle: Rounded Corners 53">
            <a:extLst>
              <a:ext uri="{FF2B5EF4-FFF2-40B4-BE49-F238E27FC236}">
                <a16:creationId xmlns:a16="http://schemas.microsoft.com/office/drawing/2014/main" id="{3BD8EDBC-0045-4C44-B81E-453BD764D446}"/>
              </a:ext>
            </a:extLst>
          </p:cNvPr>
          <p:cNvSpPr/>
          <p:nvPr/>
        </p:nvSpPr>
        <p:spPr>
          <a:xfrm>
            <a:off x="5145909" y="5115007"/>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Seniority</a:t>
            </a:r>
          </a:p>
        </p:txBody>
      </p:sp>
      <p:sp>
        <p:nvSpPr>
          <p:cNvPr id="55" name="Rectangle: Rounded Corners 54">
            <a:extLst>
              <a:ext uri="{FF2B5EF4-FFF2-40B4-BE49-F238E27FC236}">
                <a16:creationId xmlns:a16="http://schemas.microsoft.com/office/drawing/2014/main" id="{69F3FAEE-9CA6-49DC-B104-3BFC56165CE3}"/>
              </a:ext>
            </a:extLst>
          </p:cNvPr>
          <p:cNvSpPr/>
          <p:nvPr/>
        </p:nvSpPr>
        <p:spPr>
          <a:xfrm>
            <a:off x="7220165" y="5115007"/>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Structure of the partnership</a:t>
            </a:r>
          </a:p>
        </p:txBody>
      </p:sp>
      <p:sp>
        <p:nvSpPr>
          <p:cNvPr id="56" name="Rectangle: Rounded Corners 55">
            <a:extLst>
              <a:ext uri="{FF2B5EF4-FFF2-40B4-BE49-F238E27FC236}">
                <a16:creationId xmlns:a16="http://schemas.microsoft.com/office/drawing/2014/main" id="{64806AEF-3763-41BD-B45B-C5D5FBB96BBE}"/>
              </a:ext>
            </a:extLst>
          </p:cNvPr>
          <p:cNvSpPr/>
          <p:nvPr/>
        </p:nvSpPr>
        <p:spPr>
          <a:xfrm>
            <a:off x="9294422" y="5115007"/>
            <a:ext cx="1676400" cy="1282096"/>
          </a:xfrm>
          <a:prstGeom prst="roundRect">
            <a:avLst/>
          </a:prstGeom>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Workforce planning and development</a:t>
            </a:r>
          </a:p>
        </p:txBody>
      </p:sp>
      <p:sp>
        <p:nvSpPr>
          <p:cNvPr id="2" name="Title 1">
            <a:extLst>
              <a:ext uri="{FF2B5EF4-FFF2-40B4-BE49-F238E27FC236}">
                <a16:creationId xmlns:a16="http://schemas.microsoft.com/office/drawing/2014/main" id="{20120712-86CA-4F76-8187-8DAFAA6850B3}"/>
              </a:ext>
            </a:extLst>
          </p:cNvPr>
          <p:cNvSpPr>
            <a:spLocks noGrp="1"/>
          </p:cNvSpPr>
          <p:nvPr>
            <p:ph type="title"/>
          </p:nvPr>
        </p:nvSpPr>
        <p:spPr/>
        <p:txBody>
          <a:bodyPr>
            <a:normAutofit/>
          </a:bodyPr>
          <a:lstStyle/>
          <a:p>
            <a:r>
              <a:rPr lang="en-US" sz="3600" dirty="0"/>
              <a:t>Activity </a:t>
            </a:r>
          </a:p>
        </p:txBody>
      </p:sp>
      <p:sp>
        <p:nvSpPr>
          <p:cNvPr id="3" name="Content Placeholder 2">
            <a:extLst>
              <a:ext uri="{FF2B5EF4-FFF2-40B4-BE49-F238E27FC236}">
                <a16:creationId xmlns:a16="http://schemas.microsoft.com/office/drawing/2014/main" id="{23BE4C0D-6860-4F32-9DE8-17833D19D404}"/>
              </a:ext>
            </a:extLst>
          </p:cNvPr>
          <p:cNvSpPr>
            <a:spLocks noGrp="1"/>
          </p:cNvSpPr>
          <p:nvPr>
            <p:ph idx="1"/>
          </p:nvPr>
        </p:nvSpPr>
        <p:spPr>
          <a:xfrm>
            <a:off x="838199" y="1466335"/>
            <a:ext cx="10262191" cy="536636"/>
          </a:xfrm>
        </p:spPr>
        <p:txBody>
          <a:bodyPr>
            <a:normAutofit fontScale="70000" lnSpcReduction="20000"/>
          </a:bodyPr>
          <a:lstStyle/>
          <a:p>
            <a:pPr marL="0" indent="0">
              <a:lnSpc>
                <a:spcPct val="100000"/>
              </a:lnSpc>
              <a:buNone/>
            </a:pPr>
            <a:r>
              <a:rPr lang="en-US" dirty="0">
                <a:solidFill>
                  <a:schemeClr val="tx1">
                    <a:lumMod val="65000"/>
                    <a:lumOff val="35000"/>
                  </a:schemeClr>
                </a:solidFill>
              </a:rPr>
              <a:t>Where can the following topics be found? In the National Agreement or the local contract?</a:t>
            </a:r>
          </a:p>
        </p:txBody>
      </p:sp>
      <p:sp>
        <p:nvSpPr>
          <p:cNvPr id="4" name="Star: 7 Points 3">
            <a:extLst>
              <a:ext uri="{FF2B5EF4-FFF2-40B4-BE49-F238E27FC236}">
                <a16:creationId xmlns:a16="http://schemas.microsoft.com/office/drawing/2014/main" id="{10C37F1A-93F6-4555-9F98-97C443FF62C0}"/>
              </a:ext>
            </a:extLst>
          </p:cNvPr>
          <p:cNvSpPr/>
          <p:nvPr/>
        </p:nvSpPr>
        <p:spPr>
          <a:xfrm>
            <a:off x="2235725" y="2860677"/>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57" name="TextBox 56">
            <a:extLst>
              <a:ext uri="{FF2B5EF4-FFF2-40B4-BE49-F238E27FC236}">
                <a16:creationId xmlns:a16="http://schemas.microsoft.com/office/drawing/2014/main" id="{B40E4395-A2DC-412F-897E-52FDB3EDEAF0}"/>
              </a:ext>
            </a:extLst>
          </p:cNvPr>
          <p:cNvSpPr txBox="1"/>
          <p:nvPr/>
        </p:nvSpPr>
        <p:spPr>
          <a:xfrm>
            <a:off x="988824" y="6519446"/>
            <a:ext cx="7304567" cy="338554"/>
          </a:xfrm>
          <a:prstGeom prst="rect">
            <a:avLst/>
          </a:prstGeom>
          <a:noFill/>
        </p:spPr>
        <p:txBody>
          <a:bodyPr wrap="square" rtlCol="0">
            <a:spAutoFit/>
          </a:bodyPr>
          <a:lstStyle/>
          <a:p>
            <a:r>
              <a:rPr lang="en-US" sz="1600" dirty="0">
                <a:solidFill>
                  <a:schemeClr val="tx1">
                    <a:lumMod val="65000"/>
                    <a:lumOff val="35000"/>
                  </a:schemeClr>
                </a:solidFill>
                <a:latin typeface="Arial" panose="020B0604020202020204" pitchFamily="34" charset="0"/>
                <a:cs typeface="Arial" panose="020B0604020202020204" pitchFamily="34" charset="0"/>
              </a:rPr>
              <a:t>NA = National Agreement, LC = Local Contract</a:t>
            </a:r>
          </a:p>
        </p:txBody>
      </p:sp>
      <p:sp>
        <p:nvSpPr>
          <p:cNvPr id="58" name="Star: 7 Points 57">
            <a:extLst>
              <a:ext uri="{FF2B5EF4-FFF2-40B4-BE49-F238E27FC236}">
                <a16:creationId xmlns:a16="http://schemas.microsoft.com/office/drawing/2014/main" id="{F06DFB17-FE85-4EA3-A981-C62E21C4F77B}"/>
              </a:ext>
            </a:extLst>
          </p:cNvPr>
          <p:cNvSpPr/>
          <p:nvPr/>
        </p:nvSpPr>
        <p:spPr>
          <a:xfrm>
            <a:off x="4325644" y="2860677"/>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59" name="Star: 7 Points 58">
            <a:extLst>
              <a:ext uri="{FF2B5EF4-FFF2-40B4-BE49-F238E27FC236}">
                <a16:creationId xmlns:a16="http://schemas.microsoft.com/office/drawing/2014/main" id="{F9CF3EA9-E76E-4378-A27C-D6C5D5A2E2B3}"/>
              </a:ext>
            </a:extLst>
          </p:cNvPr>
          <p:cNvSpPr/>
          <p:nvPr/>
        </p:nvSpPr>
        <p:spPr>
          <a:xfrm>
            <a:off x="6399899" y="2860677"/>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LC</a:t>
            </a:r>
          </a:p>
        </p:txBody>
      </p:sp>
      <p:sp>
        <p:nvSpPr>
          <p:cNvPr id="60" name="Star: 7 Points 59">
            <a:extLst>
              <a:ext uri="{FF2B5EF4-FFF2-40B4-BE49-F238E27FC236}">
                <a16:creationId xmlns:a16="http://schemas.microsoft.com/office/drawing/2014/main" id="{422513DC-0057-4121-AE5C-7AE717DCB986}"/>
              </a:ext>
            </a:extLst>
          </p:cNvPr>
          <p:cNvSpPr/>
          <p:nvPr/>
        </p:nvSpPr>
        <p:spPr>
          <a:xfrm>
            <a:off x="8453588" y="2860677"/>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61" name="Star: 7 Points 60">
            <a:extLst>
              <a:ext uri="{FF2B5EF4-FFF2-40B4-BE49-F238E27FC236}">
                <a16:creationId xmlns:a16="http://schemas.microsoft.com/office/drawing/2014/main" id="{EA4E32CC-6F24-422D-99EF-A36A6DCA0F49}"/>
              </a:ext>
            </a:extLst>
          </p:cNvPr>
          <p:cNvSpPr/>
          <p:nvPr/>
        </p:nvSpPr>
        <p:spPr>
          <a:xfrm>
            <a:off x="10548413" y="2860677"/>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LC</a:t>
            </a:r>
          </a:p>
        </p:txBody>
      </p:sp>
      <p:sp>
        <p:nvSpPr>
          <p:cNvPr id="62" name="Star: 7 Points 61">
            <a:extLst>
              <a:ext uri="{FF2B5EF4-FFF2-40B4-BE49-F238E27FC236}">
                <a16:creationId xmlns:a16="http://schemas.microsoft.com/office/drawing/2014/main" id="{F083AF66-A751-46B0-A473-CB3EAAC07091}"/>
              </a:ext>
            </a:extLst>
          </p:cNvPr>
          <p:cNvSpPr/>
          <p:nvPr/>
        </p:nvSpPr>
        <p:spPr>
          <a:xfrm>
            <a:off x="2235725" y="4395351"/>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LC</a:t>
            </a:r>
          </a:p>
        </p:txBody>
      </p:sp>
      <p:sp>
        <p:nvSpPr>
          <p:cNvPr id="63" name="Star: 7 Points 62">
            <a:extLst>
              <a:ext uri="{FF2B5EF4-FFF2-40B4-BE49-F238E27FC236}">
                <a16:creationId xmlns:a16="http://schemas.microsoft.com/office/drawing/2014/main" id="{32535EE3-D18A-416B-9182-0F2CBF5F2DBA}"/>
              </a:ext>
            </a:extLst>
          </p:cNvPr>
          <p:cNvSpPr/>
          <p:nvPr/>
        </p:nvSpPr>
        <p:spPr>
          <a:xfrm>
            <a:off x="4325644" y="4395351"/>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64" name="Star: 7 Points 63">
            <a:extLst>
              <a:ext uri="{FF2B5EF4-FFF2-40B4-BE49-F238E27FC236}">
                <a16:creationId xmlns:a16="http://schemas.microsoft.com/office/drawing/2014/main" id="{A68474C9-FAA6-4F2F-A8E2-FB5E2B993454}"/>
              </a:ext>
            </a:extLst>
          </p:cNvPr>
          <p:cNvSpPr/>
          <p:nvPr/>
        </p:nvSpPr>
        <p:spPr>
          <a:xfrm>
            <a:off x="6399899" y="4395351"/>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LC</a:t>
            </a:r>
          </a:p>
        </p:txBody>
      </p:sp>
      <p:sp>
        <p:nvSpPr>
          <p:cNvPr id="65" name="Star: 7 Points 64">
            <a:extLst>
              <a:ext uri="{FF2B5EF4-FFF2-40B4-BE49-F238E27FC236}">
                <a16:creationId xmlns:a16="http://schemas.microsoft.com/office/drawing/2014/main" id="{E29D7446-C989-422C-9BDE-625168E288FF}"/>
              </a:ext>
            </a:extLst>
          </p:cNvPr>
          <p:cNvSpPr/>
          <p:nvPr/>
        </p:nvSpPr>
        <p:spPr>
          <a:xfrm>
            <a:off x="8453588" y="4395351"/>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LC</a:t>
            </a:r>
          </a:p>
        </p:txBody>
      </p:sp>
      <p:sp>
        <p:nvSpPr>
          <p:cNvPr id="66" name="Star: 7 Points 65">
            <a:extLst>
              <a:ext uri="{FF2B5EF4-FFF2-40B4-BE49-F238E27FC236}">
                <a16:creationId xmlns:a16="http://schemas.microsoft.com/office/drawing/2014/main" id="{E5DAD0B2-63BB-44FC-8515-130486E3749F}"/>
              </a:ext>
            </a:extLst>
          </p:cNvPr>
          <p:cNvSpPr/>
          <p:nvPr/>
        </p:nvSpPr>
        <p:spPr>
          <a:xfrm>
            <a:off x="10548413" y="4395351"/>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67" name="Star: 7 Points 66">
            <a:extLst>
              <a:ext uri="{FF2B5EF4-FFF2-40B4-BE49-F238E27FC236}">
                <a16:creationId xmlns:a16="http://schemas.microsoft.com/office/drawing/2014/main" id="{8B815407-0C68-4313-86B7-CAC8F8954F0B}"/>
              </a:ext>
            </a:extLst>
          </p:cNvPr>
          <p:cNvSpPr/>
          <p:nvPr/>
        </p:nvSpPr>
        <p:spPr>
          <a:xfrm>
            <a:off x="2235725" y="5918310"/>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68" name="Star: 7 Points 67">
            <a:extLst>
              <a:ext uri="{FF2B5EF4-FFF2-40B4-BE49-F238E27FC236}">
                <a16:creationId xmlns:a16="http://schemas.microsoft.com/office/drawing/2014/main" id="{7465375E-5F6C-43F6-9754-38F4168AB70D}"/>
              </a:ext>
            </a:extLst>
          </p:cNvPr>
          <p:cNvSpPr/>
          <p:nvPr/>
        </p:nvSpPr>
        <p:spPr>
          <a:xfrm>
            <a:off x="4325644" y="5918310"/>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LC</a:t>
            </a:r>
          </a:p>
        </p:txBody>
      </p:sp>
      <p:sp>
        <p:nvSpPr>
          <p:cNvPr id="69" name="Star: 7 Points 68">
            <a:extLst>
              <a:ext uri="{FF2B5EF4-FFF2-40B4-BE49-F238E27FC236}">
                <a16:creationId xmlns:a16="http://schemas.microsoft.com/office/drawing/2014/main" id="{4C392449-03A4-438F-8DF5-F664C41A518E}"/>
              </a:ext>
            </a:extLst>
          </p:cNvPr>
          <p:cNvSpPr/>
          <p:nvPr/>
        </p:nvSpPr>
        <p:spPr>
          <a:xfrm>
            <a:off x="6399899" y="5918310"/>
            <a:ext cx="844818" cy="601136"/>
          </a:xfrm>
          <a:prstGeom prst="star7">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LC</a:t>
            </a:r>
          </a:p>
        </p:txBody>
      </p:sp>
      <p:sp>
        <p:nvSpPr>
          <p:cNvPr id="70" name="Star: 7 Points 69">
            <a:extLst>
              <a:ext uri="{FF2B5EF4-FFF2-40B4-BE49-F238E27FC236}">
                <a16:creationId xmlns:a16="http://schemas.microsoft.com/office/drawing/2014/main" id="{A98A31C5-5D20-484F-BBA7-72BFF297E4B4}"/>
              </a:ext>
            </a:extLst>
          </p:cNvPr>
          <p:cNvSpPr/>
          <p:nvPr/>
        </p:nvSpPr>
        <p:spPr>
          <a:xfrm>
            <a:off x="8453588" y="5918310"/>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
        <p:nvSpPr>
          <p:cNvPr id="71" name="Star: 7 Points 70">
            <a:extLst>
              <a:ext uri="{FF2B5EF4-FFF2-40B4-BE49-F238E27FC236}">
                <a16:creationId xmlns:a16="http://schemas.microsoft.com/office/drawing/2014/main" id="{426ACC19-8213-4BF7-BD27-03C2708B79C6}"/>
              </a:ext>
            </a:extLst>
          </p:cNvPr>
          <p:cNvSpPr/>
          <p:nvPr/>
        </p:nvSpPr>
        <p:spPr>
          <a:xfrm>
            <a:off x="10548413" y="5918310"/>
            <a:ext cx="844818" cy="601136"/>
          </a:xfrm>
          <a:prstGeom prst="star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a:t>
            </a:r>
          </a:p>
        </p:txBody>
      </p:sp>
    </p:spTree>
    <p:custDataLst>
      <p:tags r:id="rId1"/>
    </p:custDataLst>
    <p:extLst>
      <p:ext uri="{BB962C8B-B14F-4D97-AF65-F5344CB8AC3E}">
        <p14:creationId xmlns:p14="http://schemas.microsoft.com/office/powerpoint/2010/main" val="18421999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ppt_w</p:attrName>
                                        </p:attrNameLst>
                                      </p:cBhvr>
                                      <p:tavLst>
                                        <p:tav tm="0" fmla="#ppt_w*sin(2.5*pi*$)">
                                          <p:val>
                                            <p:fltVal val="0"/>
                                          </p:val>
                                        </p:tav>
                                        <p:tav tm="100000">
                                          <p:val>
                                            <p:fltVal val="1"/>
                                          </p:val>
                                        </p:tav>
                                      </p:tavLst>
                                    </p:anim>
                                    <p:anim calcmode="lin" valueType="num">
                                      <p:cBhvr>
                                        <p:cTn id="9" dur="75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11"/>
                  </p:tgtEl>
                </p:cond>
              </p:nextCondLst>
            </p:seq>
            <p:seq concurrent="1" nextAc="seek">
              <p:cTn id="10" restart="whenNotActive" fill="hold" evtFilter="cancelBubble" nodeType="interactiveSeq">
                <p:stCondLst>
                  <p:cond evt="onClick" delay="0">
                    <p:tgtEl>
                      <p:spTgt spid="43"/>
                    </p:tgtEl>
                  </p:cond>
                </p:stCondLst>
                <p:endSync evt="end" delay="0">
                  <p:rtn val="all"/>
                </p:endSync>
                <p:childTnLst>
                  <p:par>
                    <p:cTn id="11" fill="hold">
                      <p:stCondLst>
                        <p:cond delay="0"/>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fade">
                                      <p:cBhvr>
                                        <p:cTn id="15" dur="750"/>
                                        <p:tgtEl>
                                          <p:spTgt spid="58"/>
                                        </p:tgtEl>
                                      </p:cBhvr>
                                    </p:animEffect>
                                    <p:anim calcmode="lin" valueType="num">
                                      <p:cBhvr>
                                        <p:cTn id="16" dur="750" fill="hold"/>
                                        <p:tgtEl>
                                          <p:spTgt spid="58"/>
                                        </p:tgtEl>
                                        <p:attrNameLst>
                                          <p:attrName>ppt_w</p:attrName>
                                        </p:attrNameLst>
                                      </p:cBhvr>
                                      <p:tavLst>
                                        <p:tav tm="0" fmla="#ppt_w*sin(2.5*pi*$)">
                                          <p:val>
                                            <p:fltVal val="0"/>
                                          </p:val>
                                        </p:tav>
                                        <p:tav tm="100000">
                                          <p:val>
                                            <p:fltVal val="1"/>
                                          </p:val>
                                        </p:tav>
                                      </p:tavLst>
                                    </p:anim>
                                    <p:anim calcmode="lin" valueType="num">
                                      <p:cBhvr>
                                        <p:cTn id="17" dur="750" fill="hold"/>
                                        <p:tgtEl>
                                          <p:spTgt spid="58"/>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3"/>
                  </p:tgtEl>
                </p:cond>
              </p:nextCondLst>
            </p:seq>
            <p:seq concurrent="1" nextAc="seek">
              <p:cTn id="18" restart="whenNotActive" fill="hold" evtFilter="cancelBubble" nodeType="interactiveSeq">
                <p:stCondLst>
                  <p:cond evt="onClick" delay="0">
                    <p:tgtEl>
                      <p:spTgt spid="44"/>
                    </p:tgtEl>
                  </p:cond>
                </p:stCondLst>
                <p:endSync evt="end" delay="0">
                  <p:rtn val="all"/>
                </p:endSync>
                <p:childTnLst>
                  <p:par>
                    <p:cTn id="19" fill="hold">
                      <p:stCondLst>
                        <p:cond delay="0"/>
                      </p:stCondLst>
                      <p:childTnLst>
                        <p:par>
                          <p:cTn id="20" fill="hold">
                            <p:stCondLst>
                              <p:cond delay="0"/>
                            </p:stCondLst>
                            <p:childTnLst>
                              <p:par>
                                <p:cTn id="21" presetID="45" presetClass="entr" presetSubtype="0" fill="hold" grpId="0" nodeType="click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750"/>
                                        <p:tgtEl>
                                          <p:spTgt spid="59"/>
                                        </p:tgtEl>
                                      </p:cBhvr>
                                    </p:animEffect>
                                    <p:anim calcmode="lin" valueType="num">
                                      <p:cBhvr>
                                        <p:cTn id="24" dur="750" fill="hold"/>
                                        <p:tgtEl>
                                          <p:spTgt spid="59"/>
                                        </p:tgtEl>
                                        <p:attrNameLst>
                                          <p:attrName>ppt_w</p:attrName>
                                        </p:attrNameLst>
                                      </p:cBhvr>
                                      <p:tavLst>
                                        <p:tav tm="0" fmla="#ppt_w*sin(2.5*pi*$)">
                                          <p:val>
                                            <p:fltVal val="0"/>
                                          </p:val>
                                        </p:tav>
                                        <p:tav tm="100000">
                                          <p:val>
                                            <p:fltVal val="1"/>
                                          </p:val>
                                        </p:tav>
                                      </p:tavLst>
                                    </p:anim>
                                    <p:anim calcmode="lin" valueType="num">
                                      <p:cBhvr>
                                        <p:cTn id="25" dur="750" fill="hold"/>
                                        <p:tgtEl>
                                          <p:spTgt spid="59"/>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4"/>
                  </p:tgtEl>
                </p:cond>
              </p:nextCondLst>
            </p:seq>
            <p:seq concurrent="1" nextAc="seek">
              <p:cTn id="26" restart="whenNotActive" fill="hold" evtFilter="cancelBubble" nodeType="interactiveSeq">
                <p:stCondLst>
                  <p:cond evt="onClick" delay="0">
                    <p:tgtEl>
                      <p:spTgt spid="45"/>
                    </p:tgtEl>
                  </p:cond>
                </p:stCondLst>
                <p:endSync evt="end" delay="0">
                  <p:rtn val="all"/>
                </p:endSync>
                <p:childTnLst>
                  <p:par>
                    <p:cTn id="27" fill="hold">
                      <p:stCondLst>
                        <p:cond delay="0"/>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750"/>
                                        <p:tgtEl>
                                          <p:spTgt spid="60"/>
                                        </p:tgtEl>
                                      </p:cBhvr>
                                    </p:animEffect>
                                    <p:anim calcmode="lin" valueType="num">
                                      <p:cBhvr>
                                        <p:cTn id="32" dur="750" fill="hold"/>
                                        <p:tgtEl>
                                          <p:spTgt spid="60"/>
                                        </p:tgtEl>
                                        <p:attrNameLst>
                                          <p:attrName>ppt_w</p:attrName>
                                        </p:attrNameLst>
                                      </p:cBhvr>
                                      <p:tavLst>
                                        <p:tav tm="0" fmla="#ppt_w*sin(2.5*pi*$)">
                                          <p:val>
                                            <p:fltVal val="0"/>
                                          </p:val>
                                        </p:tav>
                                        <p:tav tm="100000">
                                          <p:val>
                                            <p:fltVal val="1"/>
                                          </p:val>
                                        </p:tav>
                                      </p:tavLst>
                                    </p:anim>
                                    <p:anim calcmode="lin" valueType="num">
                                      <p:cBhvr>
                                        <p:cTn id="33" dur="750" fill="hold"/>
                                        <p:tgtEl>
                                          <p:spTgt spid="60"/>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5"/>
                  </p:tgtEl>
                </p:cond>
              </p:nextCondLst>
            </p:seq>
            <p:seq concurrent="1" nextAc="seek">
              <p:cTn id="34" restart="whenNotActive" fill="hold" evtFilter="cancelBubble" nodeType="interactiveSeq">
                <p:stCondLst>
                  <p:cond evt="onClick" delay="0">
                    <p:tgtEl>
                      <p:spTgt spid="46"/>
                    </p:tgtEl>
                  </p:cond>
                </p:stCondLst>
                <p:endSync evt="end" delay="0">
                  <p:rtn val="all"/>
                </p:endSync>
                <p:childTnLst>
                  <p:par>
                    <p:cTn id="35" fill="hold">
                      <p:stCondLst>
                        <p:cond delay="0"/>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animEffect transition="in" filter="fade">
                                      <p:cBhvr>
                                        <p:cTn id="39" dur="750"/>
                                        <p:tgtEl>
                                          <p:spTgt spid="61"/>
                                        </p:tgtEl>
                                      </p:cBhvr>
                                    </p:animEffect>
                                    <p:anim calcmode="lin" valueType="num">
                                      <p:cBhvr>
                                        <p:cTn id="40" dur="750" fill="hold"/>
                                        <p:tgtEl>
                                          <p:spTgt spid="61"/>
                                        </p:tgtEl>
                                        <p:attrNameLst>
                                          <p:attrName>ppt_w</p:attrName>
                                        </p:attrNameLst>
                                      </p:cBhvr>
                                      <p:tavLst>
                                        <p:tav tm="0" fmla="#ppt_w*sin(2.5*pi*$)">
                                          <p:val>
                                            <p:fltVal val="0"/>
                                          </p:val>
                                        </p:tav>
                                        <p:tav tm="100000">
                                          <p:val>
                                            <p:fltVal val="1"/>
                                          </p:val>
                                        </p:tav>
                                      </p:tavLst>
                                    </p:anim>
                                    <p:anim calcmode="lin" valueType="num">
                                      <p:cBhvr>
                                        <p:cTn id="41" dur="750" fill="hold"/>
                                        <p:tgtEl>
                                          <p:spTgt spid="61"/>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6"/>
                  </p:tgtEl>
                </p:cond>
              </p:nextCondLst>
            </p:seq>
            <p:seq concurrent="1" nextAc="seek">
              <p:cTn id="42" restart="whenNotActive" fill="hold" evtFilter="cancelBubble" nodeType="interactiveSeq">
                <p:stCondLst>
                  <p:cond evt="onClick" delay="0">
                    <p:tgtEl>
                      <p:spTgt spid="47"/>
                    </p:tgtEl>
                  </p:cond>
                </p:stCondLst>
                <p:endSync evt="end" delay="0">
                  <p:rtn val="all"/>
                </p:endSync>
                <p:childTnLst>
                  <p:par>
                    <p:cTn id="43" fill="hold">
                      <p:stCondLst>
                        <p:cond delay="0"/>
                      </p:stCondLst>
                      <p:childTnLst>
                        <p:par>
                          <p:cTn id="44" fill="hold">
                            <p:stCondLst>
                              <p:cond delay="0"/>
                            </p:stCondLst>
                            <p:childTnLst>
                              <p:par>
                                <p:cTn id="45" presetID="45"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fade">
                                      <p:cBhvr>
                                        <p:cTn id="47" dur="750"/>
                                        <p:tgtEl>
                                          <p:spTgt spid="62"/>
                                        </p:tgtEl>
                                      </p:cBhvr>
                                    </p:animEffect>
                                    <p:anim calcmode="lin" valueType="num">
                                      <p:cBhvr>
                                        <p:cTn id="48" dur="750" fill="hold"/>
                                        <p:tgtEl>
                                          <p:spTgt spid="62"/>
                                        </p:tgtEl>
                                        <p:attrNameLst>
                                          <p:attrName>ppt_w</p:attrName>
                                        </p:attrNameLst>
                                      </p:cBhvr>
                                      <p:tavLst>
                                        <p:tav tm="0" fmla="#ppt_w*sin(2.5*pi*$)">
                                          <p:val>
                                            <p:fltVal val="0"/>
                                          </p:val>
                                        </p:tav>
                                        <p:tav tm="100000">
                                          <p:val>
                                            <p:fltVal val="1"/>
                                          </p:val>
                                        </p:tav>
                                      </p:tavLst>
                                    </p:anim>
                                    <p:anim calcmode="lin" valueType="num">
                                      <p:cBhvr>
                                        <p:cTn id="49" dur="750" fill="hold"/>
                                        <p:tgtEl>
                                          <p:spTgt spid="62"/>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7"/>
                  </p:tgtEl>
                </p:cond>
              </p:nextCondLst>
            </p:seq>
            <p:seq concurrent="1" nextAc="seek">
              <p:cTn id="50" restart="whenNotActive" fill="hold" evtFilter="cancelBubble" nodeType="interactiveSeq">
                <p:stCondLst>
                  <p:cond evt="onClick" delay="0">
                    <p:tgtEl>
                      <p:spTgt spid="48"/>
                    </p:tgtEl>
                  </p:cond>
                </p:stCondLst>
                <p:endSync evt="end" delay="0">
                  <p:rtn val="all"/>
                </p:endSync>
                <p:childTnLst>
                  <p:par>
                    <p:cTn id="51" fill="hold">
                      <p:stCondLst>
                        <p:cond delay="0"/>
                      </p:stCondLst>
                      <p:childTnLst>
                        <p:par>
                          <p:cTn id="52" fill="hold">
                            <p:stCondLst>
                              <p:cond delay="0"/>
                            </p:stCondLst>
                            <p:childTnLst>
                              <p:par>
                                <p:cTn id="53" presetID="45" presetClass="entr" presetSubtype="0" fill="hold" grpId="0" nodeType="clickEffect">
                                  <p:stCondLst>
                                    <p:cond delay="0"/>
                                  </p:stCondLst>
                                  <p:childTnLst>
                                    <p:set>
                                      <p:cBhvr>
                                        <p:cTn id="54" dur="1" fill="hold">
                                          <p:stCondLst>
                                            <p:cond delay="0"/>
                                          </p:stCondLst>
                                        </p:cTn>
                                        <p:tgtEl>
                                          <p:spTgt spid="63"/>
                                        </p:tgtEl>
                                        <p:attrNameLst>
                                          <p:attrName>style.visibility</p:attrName>
                                        </p:attrNameLst>
                                      </p:cBhvr>
                                      <p:to>
                                        <p:strVal val="visible"/>
                                      </p:to>
                                    </p:set>
                                    <p:animEffect transition="in" filter="fade">
                                      <p:cBhvr>
                                        <p:cTn id="55" dur="750"/>
                                        <p:tgtEl>
                                          <p:spTgt spid="63"/>
                                        </p:tgtEl>
                                      </p:cBhvr>
                                    </p:animEffect>
                                    <p:anim calcmode="lin" valueType="num">
                                      <p:cBhvr>
                                        <p:cTn id="56" dur="750" fill="hold"/>
                                        <p:tgtEl>
                                          <p:spTgt spid="63"/>
                                        </p:tgtEl>
                                        <p:attrNameLst>
                                          <p:attrName>ppt_w</p:attrName>
                                        </p:attrNameLst>
                                      </p:cBhvr>
                                      <p:tavLst>
                                        <p:tav tm="0" fmla="#ppt_w*sin(2.5*pi*$)">
                                          <p:val>
                                            <p:fltVal val="0"/>
                                          </p:val>
                                        </p:tav>
                                        <p:tav tm="100000">
                                          <p:val>
                                            <p:fltVal val="1"/>
                                          </p:val>
                                        </p:tav>
                                      </p:tavLst>
                                    </p:anim>
                                    <p:anim calcmode="lin" valueType="num">
                                      <p:cBhvr>
                                        <p:cTn id="57" dur="750" fill="hold"/>
                                        <p:tgtEl>
                                          <p:spTgt spid="63"/>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8"/>
                  </p:tgtEl>
                </p:cond>
              </p:nextCondLst>
            </p:seq>
            <p:seq concurrent="1" nextAc="seek">
              <p:cTn id="58" restart="whenNotActive" fill="hold" evtFilter="cancelBubble" nodeType="interactiveSeq">
                <p:stCondLst>
                  <p:cond evt="onClick" delay="0">
                    <p:tgtEl>
                      <p:spTgt spid="49"/>
                    </p:tgtEl>
                  </p:cond>
                </p:stCondLst>
                <p:endSync evt="end" delay="0">
                  <p:rtn val="all"/>
                </p:endSync>
                <p:childTnLst>
                  <p:par>
                    <p:cTn id="59" fill="hold">
                      <p:stCondLst>
                        <p:cond delay="0"/>
                      </p:stCondLst>
                      <p:childTnLst>
                        <p:par>
                          <p:cTn id="60" fill="hold">
                            <p:stCondLst>
                              <p:cond delay="0"/>
                            </p:stCondLst>
                            <p:childTnLst>
                              <p:par>
                                <p:cTn id="61" presetID="45" presetClass="entr" presetSubtype="0" fill="hold" grpId="0" nodeType="clickEffect">
                                  <p:stCondLst>
                                    <p:cond delay="0"/>
                                  </p:stCondLst>
                                  <p:childTnLst>
                                    <p:set>
                                      <p:cBhvr>
                                        <p:cTn id="62" dur="1" fill="hold">
                                          <p:stCondLst>
                                            <p:cond delay="0"/>
                                          </p:stCondLst>
                                        </p:cTn>
                                        <p:tgtEl>
                                          <p:spTgt spid="64"/>
                                        </p:tgtEl>
                                        <p:attrNameLst>
                                          <p:attrName>style.visibility</p:attrName>
                                        </p:attrNameLst>
                                      </p:cBhvr>
                                      <p:to>
                                        <p:strVal val="visible"/>
                                      </p:to>
                                    </p:set>
                                    <p:animEffect transition="in" filter="fade">
                                      <p:cBhvr>
                                        <p:cTn id="63" dur="750"/>
                                        <p:tgtEl>
                                          <p:spTgt spid="64"/>
                                        </p:tgtEl>
                                      </p:cBhvr>
                                    </p:animEffect>
                                    <p:anim calcmode="lin" valueType="num">
                                      <p:cBhvr>
                                        <p:cTn id="64" dur="750" fill="hold"/>
                                        <p:tgtEl>
                                          <p:spTgt spid="64"/>
                                        </p:tgtEl>
                                        <p:attrNameLst>
                                          <p:attrName>ppt_w</p:attrName>
                                        </p:attrNameLst>
                                      </p:cBhvr>
                                      <p:tavLst>
                                        <p:tav tm="0" fmla="#ppt_w*sin(2.5*pi*$)">
                                          <p:val>
                                            <p:fltVal val="0"/>
                                          </p:val>
                                        </p:tav>
                                        <p:tav tm="100000">
                                          <p:val>
                                            <p:fltVal val="1"/>
                                          </p:val>
                                        </p:tav>
                                      </p:tavLst>
                                    </p:anim>
                                    <p:anim calcmode="lin" valueType="num">
                                      <p:cBhvr>
                                        <p:cTn id="65" dur="750" fill="hold"/>
                                        <p:tgtEl>
                                          <p:spTgt spid="64"/>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49"/>
                  </p:tgtEl>
                </p:cond>
              </p:nextCondLst>
            </p:seq>
            <p:seq concurrent="1" nextAc="seek">
              <p:cTn id="66" restart="whenNotActive" fill="hold" evtFilter="cancelBubble" nodeType="interactiveSeq">
                <p:stCondLst>
                  <p:cond evt="onClick" delay="0">
                    <p:tgtEl>
                      <p:spTgt spid="50"/>
                    </p:tgtEl>
                  </p:cond>
                </p:stCondLst>
                <p:endSync evt="end" delay="0">
                  <p:rtn val="all"/>
                </p:endSync>
                <p:childTnLst>
                  <p:par>
                    <p:cTn id="67" fill="hold">
                      <p:stCondLst>
                        <p:cond delay="0"/>
                      </p:stCondLst>
                      <p:childTnLst>
                        <p:par>
                          <p:cTn id="68" fill="hold">
                            <p:stCondLst>
                              <p:cond delay="0"/>
                            </p:stCondLst>
                            <p:childTnLst>
                              <p:par>
                                <p:cTn id="69" presetID="45" presetClass="entr" presetSubtype="0"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animEffect transition="in" filter="fade">
                                      <p:cBhvr>
                                        <p:cTn id="71" dur="750"/>
                                        <p:tgtEl>
                                          <p:spTgt spid="65"/>
                                        </p:tgtEl>
                                      </p:cBhvr>
                                    </p:animEffect>
                                    <p:anim calcmode="lin" valueType="num">
                                      <p:cBhvr>
                                        <p:cTn id="72" dur="750" fill="hold"/>
                                        <p:tgtEl>
                                          <p:spTgt spid="65"/>
                                        </p:tgtEl>
                                        <p:attrNameLst>
                                          <p:attrName>ppt_w</p:attrName>
                                        </p:attrNameLst>
                                      </p:cBhvr>
                                      <p:tavLst>
                                        <p:tav tm="0" fmla="#ppt_w*sin(2.5*pi*$)">
                                          <p:val>
                                            <p:fltVal val="0"/>
                                          </p:val>
                                        </p:tav>
                                        <p:tav tm="100000">
                                          <p:val>
                                            <p:fltVal val="1"/>
                                          </p:val>
                                        </p:tav>
                                      </p:tavLst>
                                    </p:anim>
                                    <p:anim calcmode="lin" valueType="num">
                                      <p:cBhvr>
                                        <p:cTn id="73" dur="750" fill="hold"/>
                                        <p:tgtEl>
                                          <p:spTgt spid="65"/>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0"/>
                  </p:tgtEl>
                </p:cond>
              </p:nextCondLst>
            </p:seq>
            <p:seq concurrent="1" nextAc="seek">
              <p:cTn id="74" restart="whenNotActive" fill="hold" evtFilter="cancelBubble" nodeType="interactiveSeq">
                <p:stCondLst>
                  <p:cond evt="onClick" delay="0">
                    <p:tgtEl>
                      <p:spTgt spid="51"/>
                    </p:tgtEl>
                  </p:cond>
                </p:stCondLst>
                <p:endSync evt="end" delay="0">
                  <p:rtn val="all"/>
                </p:endSync>
                <p:childTnLst>
                  <p:par>
                    <p:cTn id="75" fill="hold">
                      <p:stCondLst>
                        <p:cond delay="0"/>
                      </p:stCondLst>
                      <p:childTnLst>
                        <p:par>
                          <p:cTn id="76" fill="hold">
                            <p:stCondLst>
                              <p:cond delay="0"/>
                            </p:stCondLst>
                            <p:childTnLst>
                              <p:par>
                                <p:cTn id="77" presetID="45" presetClass="entr" presetSubtype="0" fill="hold" grpId="0" nodeType="click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750"/>
                                        <p:tgtEl>
                                          <p:spTgt spid="66"/>
                                        </p:tgtEl>
                                      </p:cBhvr>
                                    </p:animEffect>
                                    <p:anim calcmode="lin" valueType="num">
                                      <p:cBhvr>
                                        <p:cTn id="80" dur="750" fill="hold"/>
                                        <p:tgtEl>
                                          <p:spTgt spid="66"/>
                                        </p:tgtEl>
                                        <p:attrNameLst>
                                          <p:attrName>ppt_w</p:attrName>
                                        </p:attrNameLst>
                                      </p:cBhvr>
                                      <p:tavLst>
                                        <p:tav tm="0" fmla="#ppt_w*sin(2.5*pi*$)">
                                          <p:val>
                                            <p:fltVal val="0"/>
                                          </p:val>
                                        </p:tav>
                                        <p:tav tm="100000">
                                          <p:val>
                                            <p:fltVal val="1"/>
                                          </p:val>
                                        </p:tav>
                                      </p:tavLst>
                                    </p:anim>
                                    <p:anim calcmode="lin" valueType="num">
                                      <p:cBhvr>
                                        <p:cTn id="81" dur="750" fill="hold"/>
                                        <p:tgtEl>
                                          <p:spTgt spid="66"/>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1"/>
                  </p:tgtEl>
                </p:cond>
              </p:nextCondLst>
            </p:seq>
            <p:seq concurrent="1" nextAc="seek">
              <p:cTn id="82" restart="whenNotActive" fill="hold" evtFilter="cancelBubble" nodeType="interactiveSeq">
                <p:stCondLst>
                  <p:cond evt="onClick" delay="0">
                    <p:tgtEl>
                      <p:spTgt spid="52"/>
                    </p:tgtEl>
                  </p:cond>
                </p:stCondLst>
                <p:endSync evt="end" delay="0">
                  <p:rtn val="all"/>
                </p:endSync>
                <p:childTnLst>
                  <p:par>
                    <p:cTn id="83" fill="hold">
                      <p:stCondLst>
                        <p:cond delay="0"/>
                      </p:stCondLst>
                      <p:childTnLst>
                        <p:par>
                          <p:cTn id="84" fill="hold">
                            <p:stCondLst>
                              <p:cond delay="0"/>
                            </p:stCondLst>
                            <p:childTnLst>
                              <p:par>
                                <p:cTn id="85" presetID="45" presetClass="entr" presetSubtype="0" fill="hold" grpId="0" nodeType="click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fade">
                                      <p:cBhvr>
                                        <p:cTn id="87" dur="750"/>
                                        <p:tgtEl>
                                          <p:spTgt spid="67"/>
                                        </p:tgtEl>
                                      </p:cBhvr>
                                    </p:animEffect>
                                    <p:anim calcmode="lin" valueType="num">
                                      <p:cBhvr>
                                        <p:cTn id="88" dur="750" fill="hold"/>
                                        <p:tgtEl>
                                          <p:spTgt spid="67"/>
                                        </p:tgtEl>
                                        <p:attrNameLst>
                                          <p:attrName>ppt_w</p:attrName>
                                        </p:attrNameLst>
                                      </p:cBhvr>
                                      <p:tavLst>
                                        <p:tav tm="0" fmla="#ppt_w*sin(2.5*pi*$)">
                                          <p:val>
                                            <p:fltVal val="0"/>
                                          </p:val>
                                        </p:tav>
                                        <p:tav tm="100000">
                                          <p:val>
                                            <p:fltVal val="1"/>
                                          </p:val>
                                        </p:tav>
                                      </p:tavLst>
                                    </p:anim>
                                    <p:anim calcmode="lin" valueType="num">
                                      <p:cBhvr>
                                        <p:cTn id="89" dur="750" fill="hold"/>
                                        <p:tgtEl>
                                          <p:spTgt spid="67"/>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2"/>
                  </p:tgtEl>
                </p:cond>
              </p:nextCondLst>
            </p:seq>
            <p:seq concurrent="1" nextAc="seek">
              <p:cTn id="90" restart="whenNotActive" fill="hold" evtFilter="cancelBubble" nodeType="interactiveSeq">
                <p:stCondLst>
                  <p:cond evt="onClick" delay="0">
                    <p:tgtEl>
                      <p:spTgt spid="53"/>
                    </p:tgtEl>
                  </p:cond>
                </p:stCondLst>
                <p:endSync evt="end" delay="0">
                  <p:rtn val="all"/>
                </p:endSync>
                <p:childTnLst>
                  <p:par>
                    <p:cTn id="91" fill="hold">
                      <p:stCondLst>
                        <p:cond delay="0"/>
                      </p:stCondLst>
                      <p:childTnLst>
                        <p:par>
                          <p:cTn id="92" fill="hold">
                            <p:stCondLst>
                              <p:cond delay="0"/>
                            </p:stCondLst>
                            <p:childTnLst>
                              <p:par>
                                <p:cTn id="93" presetID="45" presetClass="entr" presetSubtype="0" fill="hold" grpId="0" nodeType="clickEffect">
                                  <p:stCondLst>
                                    <p:cond delay="0"/>
                                  </p:stCondLst>
                                  <p:childTnLst>
                                    <p:set>
                                      <p:cBhvr>
                                        <p:cTn id="94" dur="1" fill="hold">
                                          <p:stCondLst>
                                            <p:cond delay="0"/>
                                          </p:stCondLst>
                                        </p:cTn>
                                        <p:tgtEl>
                                          <p:spTgt spid="68"/>
                                        </p:tgtEl>
                                        <p:attrNameLst>
                                          <p:attrName>style.visibility</p:attrName>
                                        </p:attrNameLst>
                                      </p:cBhvr>
                                      <p:to>
                                        <p:strVal val="visible"/>
                                      </p:to>
                                    </p:set>
                                    <p:animEffect transition="in" filter="fade">
                                      <p:cBhvr>
                                        <p:cTn id="95" dur="750"/>
                                        <p:tgtEl>
                                          <p:spTgt spid="68"/>
                                        </p:tgtEl>
                                      </p:cBhvr>
                                    </p:animEffect>
                                    <p:anim calcmode="lin" valueType="num">
                                      <p:cBhvr>
                                        <p:cTn id="96" dur="750" fill="hold"/>
                                        <p:tgtEl>
                                          <p:spTgt spid="68"/>
                                        </p:tgtEl>
                                        <p:attrNameLst>
                                          <p:attrName>ppt_w</p:attrName>
                                        </p:attrNameLst>
                                      </p:cBhvr>
                                      <p:tavLst>
                                        <p:tav tm="0" fmla="#ppt_w*sin(2.5*pi*$)">
                                          <p:val>
                                            <p:fltVal val="0"/>
                                          </p:val>
                                        </p:tav>
                                        <p:tav tm="100000">
                                          <p:val>
                                            <p:fltVal val="1"/>
                                          </p:val>
                                        </p:tav>
                                      </p:tavLst>
                                    </p:anim>
                                    <p:anim calcmode="lin" valueType="num">
                                      <p:cBhvr>
                                        <p:cTn id="97" dur="750" fill="hold"/>
                                        <p:tgtEl>
                                          <p:spTgt spid="68"/>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3"/>
                  </p:tgtEl>
                </p:cond>
              </p:nextCondLst>
            </p:seq>
            <p:seq concurrent="1" nextAc="seek">
              <p:cTn id="98" restart="whenNotActive" fill="hold" evtFilter="cancelBubble" nodeType="interactiveSeq">
                <p:stCondLst>
                  <p:cond evt="onClick" delay="0">
                    <p:tgtEl>
                      <p:spTgt spid="54"/>
                    </p:tgtEl>
                  </p:cond>
                </p:stCondLst>
                <p:endSync evt="end" delay="0">
                  <p:rtn val="all"/>
                </p:endSync>
                <p:childTnLst>
                  <p:par>
                    <p:cTn id="99" fill="hold">
                      <p:stCondLst>
                        <p:cond delay="0"/>
                      </p:stCondLst>
                      <p:childTnLst>
                        <p:par>
                          <p:cTn id="100" fill="hold">
                            <p:stCondLst>
                              <p:cond delay="0"/>
                            </p:stCondLst>
                            <p:childTnLst>
                              <p:par>
                                <p:cTn id="101" presetID="45" presetClass="entr" presetSubtype="0" fill="hold" grpId="0" nodeType="clickEffect">
                                  <p:stCondLst>
                                    <p:cond delay="0"/>
                                  </p:stCondLst>
                                  <p:childTnLst>
                                    <p:set>
                                      <p:cBhvr>
                                        <p:cTn id="102" dur="1" fill="hold">
                                          <p:stCondLst>
                                            <p:cond delay="0"/>
                                          </p:stCondLst>
                                        </p:cTn>
                                        <p:tgtEl>
                                          <p:spTgt spid="69"/>
                                        </p:tgtEl>
                                        <p:attrNameLst>
                                          <p:attrName>style.visibility</p:attrName>
                                        </p:attrNameLst>
                                      </p:cBhvr>
                                      <p:to>
                                        <p:strVal val="visible"/>
                                      </p:to>
                                    </p:set>
                                    <p:animEffect transition="in" filter="fade">
                                      <p:cBhvr>
                                        <p:cTn id="103" dur="750"/>
                                        <p:tgtEl>
                                          <p:spTgt spid="69"/>
                                        </p:tgtEl>
                                      </p:cBhvr>
                                    </p:animEffect>
                                    <p:anim calcmode="lin" valueType="num">
                                      <p:cBhvr>
                                        <p:cTn id="104" dur="750" fill="hold"/>
                                        <p:tgtEl>
                                          <p:spTgt spid="69"/>
                                        </p:tgtEl>
                                        <p:attrNameLst>
                                          <p:attrName>ppt_w</p:attrName>
                                        </p:attrNameLst>
                                      </p:cBhvr>
                                      <p:tavLst>
                                        <p:tav tm="0" fmla="#ppt_w*sin(2.5*pi*$)">
                                          <p:val>
                                            <p:fltVal val="0"/>
                                          </p:val>
                                        </p:tav>
                                        <p:tav tm="100000">
                                          <p:val>
                                            <p:fltVal val="1"/>
                                          </p:val>
                                        </p:tav>
                                      </p:tavLst>
                                    </p:anim>
                                    <p:anim calcmode="lin" valueType="num">
                                      <p:cBhvr>
                                        <p:cTn id="105" dur="750" fill="hold"/>
                                        <p:tgtEl>
                                          <p:spTgt spid="69"/>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4"/>
                  </p:tgtEl>
                </p:cond>
              </p:nextCondLst>
            </p:seq>
            <p:seq concurrent="1" nextAc="seek">
              <p:cTn id="106" restart="whenNotActive" fill="hold" evtFilter="cancelBubble" nodeType="interactiveSeq">
                <p:stCondLst>
                  <p:cond evt="onClick" delay="0">
                    <p:tgtEl>
                      <p:spTgt spid="55"/>
                    </p:tgtEl>
                  </p:cond>
                </p:stCondLst>
                <p:endSync evt="end" delay="0">
                  <p:rtn val="all"/>
                </p:endSync>
                <p:childTnLst>
                  <p:par>
                    <p:cTn id="107" fill="hold">
                      <p:stCondLst>
                        <p:cond delay="0"/>
                      </p:stCondLst>
                      <p:childTnLst>
                        <p:par>
                          <p:cTn id="108" fill="hold">
                            <p:stCondLst>
                              <p:cond delay="0"/>
                            </p:stCondLst>
                            <p:childTnLst>
                              <p:par>
                                <p:cTn id="109" presetID="45" presetClass="entr" presetSubtype="0" fill="hold" grpId="0" nodeType="clickEffect">
                                  <p:stCondLst>
                                    <p:cond delay="0"/>
                                  </p:stCondLst>
                                  <p:childTnLst>
                                    <p:set>
                                      <p:cBhvr>
                                        <p:cTn id="110" dur="1" fill="hold">
                                          <p:stCondLst>
                                            <p:cond delay="0"/>
                                          </p:stCondLst>
                                        </p:cTn>
                                        <p:tgtEl>
                                          <p:spTgt spid="70"/>
                                        </p:tgtEl>
                                        <p:attrNameLst>
                                          <p:attrName>style.visibility</p:attrName>
                                        </p:attrNameLst>
                                      </p:cBhvr>
                                      <p:to>
                                        <p:strVal val="visible"/>
                                      </p:to>
                                    </p:set>
                                    <p:animEffect transition="in" filter="fade">
                                      <p:cBhvr>
                                        <p:cTn id="111" dur="750"/>
                                        <p:tgtEl>
                                          <p:spTgt spid="70"/>
                                        </p:tgtEl>
                                      </p:cBhvr>
                                    </p:animEffect>
                                    <p:anim calcmode="lin" valueType="num">
                                      <p:cBhvr>
                                        <p:cTn id="112" dur="750" fill="hold"/>
                                        <p:tgtEl>
                                          <p:spTgt spid="70"/>
                                        </p:tgtEl>
                                        <p:attrNameLst>
                                          <p:attrName>ppt_w</p:attrName>
                                        </p:attrNameLst>
                                      </p:cBhvr>
                                      <p:tavLst>
                                        <p:tav tm="0" fmla="#ppt_w*sin(2.5*pi*$)">
                                          <p:val>
                                            <p:fltVal val="0"/>
                                          </p:val>
                                        </p:tav>
                                        <p:tav tm="100000">
                                          <p:val>
                                            <p:fltVal val="1"/>
                                          </p:val>
                                        </p:tav>
                                      </p:tavLst>
                                    </p:anim>
                                    <p:anim calcmode="lin" valueType="num">
                                      <p:cBhvr>
                                        <p:cTn id="113" dur="750" fill="hold"/>
                                        <p:tgtEl>
                                          <p:spTgt spid="70"/>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5"/>
                  </p:tgtEl>
                </p:cond>
              </p:nextCondLst>
            </p:seq>
            <p:seq concurrent="1" nextAc="seek">
              <p:cTn id="114" restart="whenNotActive" fill="hold" evtFilter="cancelBubble" nodeType="interactiveSeq">
                <p:stCondLst>
                  <p:cond evt="onClick" delay="0">
                    <p:tgtEl>
                      <p:spTgt spid="56"/>
                    </p:tgtEl>
                  </p:cond>
                </p:stCondLst>
                <p:endSync evt="end" delay="0">
                  <p:rtn val="all"/>
                </p:endSync>
                <p:childTnLst>
                  <p:par>
                    <p:cTn id="115" fill="hold">
                      <p:stCondLst>
                        <p:cond delay="0"/>
                      </p:stCondLst>
                      <p:childTnLst>
                        <p:par>
                          <p:cTn id="116" fill="hold">
                            <p:stCondLst>
                              <p:cond delay="0"/>
                            </p:stCondLst>
                            <p:childTnLst>
                              <p:par>
                                <p:cTn id="117" presetID="45" presetClass="entr" presetSubtype="0" fill="hold" grpId="0" nodeType="clickEffect">
                                  <p:stCondLst>
                                    <p:cond delay="0"/>
                                  </p:stCondLst>
                                  <p:childTnLst>
                                    <p:set>
                                      <p:cBhvr>
                                        <p:cTn id="118" dur="1" fill="hold">
                                          <p:stCondLst>
                                            <p:cond delay="0"/>
                                          </p:stCondLst>
                                        </p:cTn>
                                        <p:tgtEl>
                                          <p:spTgt spid="71"/>
                                        </p:tgtEl>
                                        <p:attrNameLst>
                                          <p:attrName>style.visibility</p:attrName>
                                        </p:attrNameLst>
                                      </p:cBhvr>
                                      <p:to>
                                        <p:strVal val="visible"/>
                                      </p:to>
                                    </p:set>
                                    <p:animEffect transition="in" filter="fade">
                                      <p:cBhvr>
                                        <p:cTn id="119" dur="750"/>
                                        <p:tgtEl>
                                          <p:spTgt spid="71"/>
                                        </p:tgtEl>
                                      </p:cBhvr>
                                    </p:animEffect>
                                    <p:anim calcmode="lin" valueType="num">
                                      <p:cBhvr>
                                        <p:cTn id="120" dur="750" fill="hold"/>
                                        <p:tgtEl>
                                          <p:spTgt spid="71"/>
                                        </p:tgtEl>
                                        <p:attrNameLst>
                                          <p:attrName>ppt_w</p:attrName>
                                        </p:attrNameLst>
                                      </p:cBhvr>
                                      <p:tavLst>
                                        <p:tav tm="0" fmla="#ppt_w*sin(2.5*pi*$)">
                                          <p:val>
                                            <p:fltVal val="0"/>
                                          </p:val>
                                        </p:tav>
                                        <p:tav tm="100000">
                                          <p:val>
                                            <p:fltVal val="1"/>
                                          </p:val>
                                        </p:tav>
                                      </p:tavLst>
                                    </p:anim>
                                    <p:anim calcmode="lin" valueType="num">
                                      <p:cBhvr>
                                        <p:cTn id="121" dur="750" fill="hold"/>
                                        <p:tgtEl>
                                          <p:spTgt spid="71"/>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56"/>
                  </p:tgtEl>
                </p:cond>
              </p:nextCondLst>
            </p:seq>
          </p:childTnLst>
        </p:cTn>
      </p:par>
    </p:tnLst>
    <p:bldLst>
      <p:bldP spid="4"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20712-86CA-4F76-8187-8DAFAA6850B3}"/>
              </a:ext>
            </a:extLst>
          </p:cNvPr>
          <p:cNvSpPr>
            <a:spLocks noGrp="1"/>
          </p:cNvSpPr>
          <p:nvPr>
            <p:ph type="title"/>
          </p:nvPr>
        </p:nvSpPr>
        <p:spPr/>
        <p:txBody>
          <a:bodyPr>
            <a:normAutofit/>
          </a:bodyPr>
          <a:lstStyle/>
          <a:p>
            <a:r>
              <a:rPr lang="en-US" sz="3600" dirty="0"/>
              <a:t>Discussion </a:t>
            </a:r>
          </a:p>
        </p:txBody>
      </p:sp>
      <p:sp>
        <p:nvSpPr>
          <p:cNvPr id="3" name="Content Placeholder 2">
            <a:extLst>
              <a:ext uri="{FF2B5EF4-FFF2-40B4-BE49-F238E27FC236}">
                <a16:creationId xmlns:a16="http://schemas.microsoft.com/office/drawing/2014/main" id="{23BE4C0D-6860-4F32-9DE8-17833D19D404}"/>
              </a:ext>
            </a:extLst>
          </p:cNvPr>
          <p:cNvSpPr>
            <a:spLocks noGrp="1"/>
          </p:cNvSpPr>
          <p:nvPr>
            <p:ph idx="1"/>
          </p:nvPr>
        </p:nvSpPr>
        <p:spPr>
          <a:xfrm>
            <a:off x="4699590" y="1466335"/>
            <a:ext cx="6654209" cy="4710628"/>
          </a:xfrm>
        </p:spPr>
        <p:txBody>
          <a:bodyPr>
            <a:normAutofit/>
          </a:bodyPr>
          <a:lstStyle/>
          <a:p>
            <a:pPr marL="0" indent="0">
              <a:lnSpc>
                <a:spcPct val="100000"/>
              </a:lnSpc>
              <a:buNone/>
            </a:pPr>
            <a:r>
              <a:rPr lang="en-US" dirty="0">
                <a:solidFill>
                  <a:schemeClr val="tx1">
                    <a:lumMod val="65000"/>
                    <a:lumOff val="35000"/>
                  </a:schemeClr>
                </a:solidFill>
              </a:rPr>
              <a:t>These are several of the areas in the National Agreement which are important to understand.</a:t>
            </a:r>
          </a:p>
          <a:p>
            <a:pPr marL="0" indent="0">
              <a:lnSpc>
                <a:spcPct val="100000"/>
              </a:lnSpc>
              <a:buNone/>
            </a:pPr>
            <a:r>
              <a:rPr lang="en-US" dirty="0">
                <a:solidFill>
                  <a:schemeClr val="tx1">
                    <a:lumMod val="65000"/>
                    <a:lumOff val="35000"/>
                  </a:schemeClr>
                </a:solidFill>
              </a:rPr>
              <a:t>Let’s take a moment to discuss them:</a:t>
            </a:r>
          </a:p>
          <a:p>
            <a:pPr marL="514350" indent="-514350">
              <a:lnSpc>
                <a:spcPct val="100000"/>
              </a:lnSpc>
              <a:buAutoNum type="arabicParenR"/>
            </a:pPr>
            <a:r>
              <a:rPr lang="en-US" sz="2400" i="1" dirty="0">
                <a:solidFill>
                  <a:schemeClr val="tx1">
                    <a:lumMod val="65000"/>
                    <a:lumOff val="35000"/>
                  </a:schemeClr>
                </a:solidFill>
              </a:rPr>
              <a:t>&lt; topic, section number, &amp; page number&gt;</a:t>
            </a:r>
          </a:p>
          <a:p>
            <a:pPr marL="514350" indent="-514350">
              <a:lnSpc>
                <a:spcPct val="100000"/>
              </a:lnSpc>
              <a:buAutoNum type="arabicParenR"/>
            </a:pPr>
            <a:r>
              <a:rPr lang="en-US" sz="2400" i="1" dirty="0">
                <a:solidFill>
                  <a:schemeClr val="tx1">
                    <a:lumMod val="65000"/>
                    <a:lumOff val="35000"/>
                  </a:schemeClr>
                </a:solidFill>
              </a:rPr>
              <a:t>&lt; topic, section number, &amp; page number&gt;</a:t>
            </a:r>
          </a:p>
          <a:p>
            <a:pPr marL="514350" indent="-514350">
              <a:lnSpc>
                <a:spcPct val="100000"/>
              </a:lnSpc>
              <a:buAutoNum type="arabicParenR"/>
            </a:pPr>
            <a:r>
              <a:rPr lang="en-US" sz="2400" i="1" dirty="0">
                <a:solidFill>
                  <a:schemeClr val="tx1">
                    <a:lumMod val="65000"/>
                    <a:lumOff val="35000"/>
                  </a:schemeClr>
                </a:solidFill>
              </a:rPr>
              <a:t>&lt; topic, section number, &amp; page number&gt;</a:t>
            </a:r>
          </a:p>
          <a:p>
            <a:pPr marL="514350" indent="-514350">
              <a:lnSpc>
                <a:spcPct val="100000"/>
              </a:lnSpc>
              <a:buAutoNum type="arabicParenR"/>
            </a:pPr>
            <a:r>
              <a:rPr lang="en-US" sz="2400" i="1" dirty="0">
                <a:solidFill>
                  <a:schemeClr val="tx1">
                    <a:lumMod val="65000"/>
                    <a:lumOff val="35000"/>
                  </a:schemeClr>
                </a:solidFill>
              </a:rPr>
              <a:t>&lt; topic, section number, &amp; page number&gt;</a:t>
            </a:r>
          </a:p>
          <a:p>
            <a:pPr marL="514350" indent="-514350">
              <a:lnSpc>
                <a:spcPct val="100000"/>
              </a:lnSpc>
              <a:buAutoNum type="arabicParenR"/>
            </a:pPr>
            <a:r>
              <a:rPr lang="en-US" sz="2400" i="1" dirty="0">
                <a:solidFill>
                  <a:schemeClr val="tx1">
                    <a:lumMod val="65000"/>
                    <a:lumOff val="35000"/>
                  </a:schemeClr>
                </a:solidFill>
              </a:rPr>
              <a:t>&lt; topic, section number, &amp; page number&gt;</a:t>
            </a:r>
          </a:p>
          <a:p>
            <a:pPr marL="0" indent="0">
              <a:lnSpc>
                <a:spcPct val="100000"/>
              </a:lnSpc>
              <a:buNone/>
            </a:pPr>
            <a:endParaRPr lang="en-US" i="1" dirty="0">
              <a:solidFill>
                <a:schemeClr val="tx1">
                  <a:lumMod val="65000"/>
                  <a:lumOff val="35000"/>
                </a:schemeClr>
              </a:solidFill>
            </a:endParaRPr>
          </a:p>
          <a:p>
            <a:pPr marL="0" indent="0">
              <a:lnSpc>
                <a:spcPct val="100000"/>
              </a:lnSpc>
              <a:buNone/>
            </a:pPr>
            <a:endParaRPr lang="en-US" i="1" dirty="0">
              <a:solidFill>
                <a:schemeClr val="tx1">
                  <a:lumMod val="65000"/>
                  <a:lumOff val="35000"/>
                </a:schemeClr>
              </a:solidFill>
            </a:endParaRPr>
          </a:p>
        </p:txBody>
      </p:sp>
      <p:pic>
        <p:nvPicPr>
          <p:cNvPr id="5" name="Picture 4">
            <a:extLst>
              <a:ext uri="{FF2B5EF4-FFF2-40B4-BE49-F238E27FC236}">
                <a16:creationId xmlns:a16="http://schemas.microsoft.com/office/drawing/2014/main" id="{790F2152-38F5-4F9A-A874-2C29E66E60FE}"/>
              </a:ext>
            </a:extLst>
          </p:cNvPr>
          <p:cNvPicPr>
            <a:picLocks noChangeAspect="1"/>
          </p:cNvPicPr>
          <p:nvPr/>
        </p:nvPicPr>
        <p:blipFill>
          <a:blip r:embed="rId4"/>
          <a:stretch>
            <a:fillRect/>
          </a:stretch>
        </p:blipFill>
        <p:spPr>
          <a:xfrm>
            <a:off x="353304" y="1531932"/>
            <a:ext cx="4074317" cy="6879982"/>
          </a:xfrm>
          <a:prstGeom prst="rect">
            <a:avLst/>
          </a:prstGeom>
        </p:spPr>
      </p:pic>
    </p:spTree>
    <p:custDataLst>
      <p:tags r:id="rId1"/>
    </p:custDataLst>
    <p:extLst>
      <p:ext uri="{BB962C8B-B14F-4D97-AF65-F5344CB8AC3E}">
        <p14:creationId xmlns:p14="http://schemas.microsoft.com/office/powerpoint/2010/main" val="2151642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77DF27B-1B99-4554-94D3-2606731136D4}"/>
              </a:ext>
            </a:extLst>
          </p:cNvPr>
          <p:cNvSpPr>
            <a:spLocks noGrp="1"/>
          </p:cNvSpPr>
          <p:nvPr>
            <p:ph type="title"/>
          </p:nvPr>
        </p:nvSpPr>
        <p:spPr/>
        <p:txBody>
          <a:bodyPr/>
          <a:lstStyle/>
          <a:p>
            <a:r>
              <a:rPr lang="en-US" dirty="0"/>
              <a:t>Scavenger Hunt</a:t>
            </a:r>
          </a:p>
        </p:txBody>
      </p:sp>
      <p:sp>
        <p:nvSpPr>
          <p:cNvPr id="4" name="Footer Placeholder 3">
            <a:extLst>
              <a:ext uri="{FF2B5EF4-FFF2-40B4-BE49-F238E27FC236}">
                <a16:creationId xmlns:a16="http://schemas.microsoft.com/office/drawing/2014/main" id="{D0976662-25BF-4D4A-BEAF-A3812728A626}"/>
              </a:ext>
            </a:extLst>
          </p:cNvPr>
          <p:cNvSpPr>
            <a:spLocks noGrp="1"/>
          </p:cNvSpPr>
          <p:nvPr>
            <p:ph type="ftr" sz="quarter" idx="11"/>
          </p:nvPr>
        </p:nvSpPr>
        <p:spPr/>
        <p:txBody>
          <a:bodyPr/>
          <a:lstStyle/>
          <a:p>
            <a:r>
              <a:rPr lang="en-US" dirty="0"/>
              <a:t>Visit </a:t>
            </a:r>
            <a:r>
              <a:rPr lang="en-US" dirty="0" err="1"/>
              <a:t>LMPartnership.org</a:t>
            </a:r>
            <a:endParaRPr lang="en-US" dirty="0"/>
          </a:p>
        </p:txBody>
      </p:sp>
      <p:sp>
        <p:nvSpPr>
          <p:cNvPr id="5" name="Slide Number Placeholder 4">
            <a:extLst>
              <a:ext uri="{FF2B5EF4-FFF2-40B4-BE49-F238E27FC236}">
                <a16:creationId xmlns:a16="http://schemas.microsoft.com/office/drawing/2014/main" id="{87354767-BF46-E844-8834-C4E048C1F323}"/>
              </a:ext>
            </a:extLst>
          </p:cNvPr>
          <p:cNvSpPr>
            <a:spLocks noGrp="1"/>
          </p:cNvSpPr>
          <p:nvPr>
            <p:ph type="sldNum" sz="quarter" idx="12"/>
          </p:nvPr>
        </p:nvSpPr>
        <p:spPr/>
        <p:txBody>
          <a:bodyPr/>
          <a:lstStyle/>
          <a:p>
            <a:fld id="{4AD1602E-4448-3443-8773-386E038178AE}" type="slidenum">
              <a:rPr lang="en-US" smtClean="0"/>
              <a:t>8</a:t>
            </a:fld>
            <a:endParaRPr lang="en-US"/>
          </a:p>
        </p:txBody>
      </p:sp>
      <p:sp>
        <p:nvSpPr>
          <p:cNvPr id="3" name="Text Placeholder 2">
            <a:extLst>
              <a:ext uri="{FF2B5EF4-FFF2-40B4-BE49-F238E27FC236}">
                <a16:creationId xmlns:a16="http://schemas.microsoft.com/office/drawing/2014/main" id="{F5D3E45B-CB2A-4F0C-A81C-9E2405CAF2BE}"/>
              </a:ext>
            </a:extLst>
          </p:cNvPr>
          <p:cNvSpPr>
            <a:spLocks noGrp="1"/>
          </p:cNvSpPr>
          <p:nvPr>
            <p:ph type="body" idx="1"/>
          </p:nvPr>
        </p:nvSpPr>
        <p:spPr/>
        <p:txBody>
          <a:bodyPr/>
          <a:lstStyle/>
          <a:p>
            <a:endParaRPr lang="en-US"/>
          </a:p>
        </p:txBody>
      </p:sp>
    </p:spTree>
    <p:custDataLst>
      <p:tags r:id="rId1"/>
    </p:custDataLst>
    <p:extLst>
      <p:ext uri="{BB962C8B-B14F-4D97-AF65-F5344CB8AC3E}">
        <p14:creationId xmlns:p14="http://schemas.microsoft.com/office/powerpoint/2010/main" val="324094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AE18D-119D-4331-AD0D-2D0D74962785}"/>
              </a:ext>
            </a:extLst>
          </p:cNvPr>
          <p:cNvSpPr>
            <a:spLocks noGrp="1"/>
          </p:cNvSpPr>
          <p:nvPr>
            <p:ph type="title"/>
          </p:nvPr>
        </p:nvSpPr>
        <p:spPr/>
        <p:txBody>
          <a:bodyPr/>
          <a:lstStyle/>
          <a:p>
            <a:r>
              <a:rPr lang="en-US" dirty="0"/>
              <a:t>Scavenger Hunt Activity </a:t>
            </a:r>
          </a:p>
        </p:txBody>
      </p:sp>
      <p:sp>
        <p:nvSpPr>
          <p:cNvPr id="3" name="Content Placeholder 2">
            <a:extLst>
              <a:ext uri="{FF2B5EF4-FFF2-40B4-BE49-F238E27FC236}">
                <a16:creationId xmlns:a16="http://schemas.microsoft.com/office/drawing/2014/main" id="{58373C47-9EA4-41B9-9E92-5E5D65B0289D}"/>
              </a:ext>
            </a:extLst>
          </p:cNvPr>
          <p:cNvSpPr>
            <a:spLocks noGrp="1"/>
          </p:cNvSpPr>
          <p:nvPr>
            <p:ph idx="1"/>
          </p:nvPr>
        </p:nvSpPr>
        <p:spPr/>
        <p:txBody>
          <a:bodyPr vert="horz" lIns="91440" tIns="45720" rIns="91440" bIns="45720" rtlCol="0" anchor="t">
            <a:noAutofit/>
          </a:bodyPr>
          <a:lstStyle/>
          <a:p>
            <a:pPr marL="0" indent="0">
              <a:buNone/>
            </a:pPr>
            <a:r>
              <a:rPr lang="en-US" b="1" dirty="0">
                <a:solidFill>
                  <a:schemeClr val="tx1">
                    <a:lumMod val="65000"/>
                    <a:lumOff val="35000"/>
                  </a:schemeClr>
                </a:solidFill>
              </a:rPr>
              <a:t>Learner instructions:</a:t>
            </a:r>
          </a:p>
          <a:p>
            <a:r>
              <a:rPr lang="en-US" dirty="0">
                <a:solidFill>
                  <a:srgbClr val="444446"/>
                </a:solidFill>
              </a:rPr>
              <a:t>Using the worksheet provided by your facilitator, follow the facilitator’s instructions. </a:t>
            </a:r>
          </a:p>
          <a:p>
            <a:r>
              <a:rPr lang="en-US" dirty="0">
                <a:solidFill>
                  <a:srgbClr val="444446"/>
                </a:solidFill>
                <a:latin typeface="Arial"/>
                <a:cs typeface="Arial"/>
              </a:rPr>
              <a:t>Then as a group, determine if you would like to work on each subject together, or if you’d rather divide the list among the group member.</a:t>
            </a:r>
          </a:p>
          <a:p>
            <a:r>
              <a:rPr lang="en-US" dirty="0">
                <a:solidFill>
                  <a:srgbClr val="444446"/>
                </a:solidFill>
                <a:latin typeface="Arial"/>
                <a:cs typeface="Arial"/>
              </a:rPr>
              <a:t>Review your national agreement and local contract to find as many answers as possible. A group discussion may follow the scavenger hunt.</a:t>
            </a:r>
          </a:p>
          <a:p>
            <a:pPr marL="0" lvl="0" indent="0">
              <a:lnSpc>
                <a:spcPct val="120000"/>
              </a:lnSpc>
              <a:buNone/>
            </a:pPr>
            <a:endParaRPr lang="en-US" dirty="0">
              <a:solidFill>
                <a:srgbClr val="444446"/>
              </a:solidFill>
            </a:endParaRPr>
          </a:p>
        </p:txBody>
      </p:sp>
      <p:sp>
        <p:nvSpPr>
          <p:cNvPr id="7" name="Rectangle 2">
            <a:extLst>
              <a:ext uri="{FF2B5EF4-FFF2-40B4-BE49-F238E27FC236}">
                <a16:creationId xmlns:a16="http://schemas.microsoft.com/office/drawing/2014/main" id="{260E3169-CC3E-4A59-961D-06D2B81CD695}"/>
              </a:ext>
            </a:extLst>
          </p:cNvPr>
          <p:cNvSpPr>
            <a:spLocks noChangeArrowheads="1"/>
          </p:cNvSpPr>
          <p:nvPr/>
        </p:nvSpPr>
        <p:spPr bwMode="auto">
          <a:xfrm>
            <a:off x="3561999" y="5748242"/>
            <a:ext cx="769475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8" name="Group 7">
            <a:extLst>
              <a:ext uri="{FF2B5EF4-FFF2-40B4-BE49-F238E27FC236}">
                <a16:creationId xmlns:a16="http://schemas.microsoft.com/office/drawing/2014/main" id="{8011E1E1-C455-46DC-8F07-D00EAA94F609}"/>
              </a:ext>
            </a:extLst>
          </p:cNvPr>
          <p:cNvGrpSpPr/>
          <p:nvPr/>
        </p:nvGrpSpPr>
        <p:grpSpPr>
          <a:xfrm>
            <a:off x="6453531" y="5503653"/>
            <a:ext cx="4900269" cy="989222"/>
            <a:chOff x="4416725" y="5503653"/>
            <a:chExt cx="4900269" cy="989222"/>
          </a:xfrm>
        </p:grpSpPr>
        <p:sp>
          <p:nvSpPr>
            <p:cNvPr id="9" name="Rectangle: Rounded Corners 8">
              <a:extLst>
                <a:ext uri="{FF2B5EF4-FFF2-40B4-BE49-F238E27FC236}">
                  <a16:creationId xmlns:a16="http://schemas.microsoft.com/office/drawing/2014/main" id="{1282A6B0-DA2F-4F5E-B296-B1B8B650399D}"/>
                </a:ext>
              </a:extLst>
            </p:cNvPr>
            <p:cNvSpPr/>
            <p:nvPr/>
          </p:nvSpPr>
          <p:spPr>
            <a:xfrm>
              <a:off x="4416725" y="5503653"/>
              <a:ext cx="4900269" cy="98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p:txBody>
        </p:sp>
        <p:pic>
          <p:nvPicPr>
            <p:cNvPr id="10" name="Graphic 9" descr="Stopwatch">
              <a:extLst>
                <a:ext uri="{FF2B5EF4-FFF2-40B4-BE49-F238E27FC236}">
                  <a16:creationId xmlns:a16="http://schemas.microsoft.com/office/drawing/2014/main" id="{9FFB0442-A2FE-4FD5-A916-A7E24D9E73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99626" y="5555412"/>
              <a:ext cx="914400" cy="914400"/>
            </a:xfrm>
            <a:prstGeom prst="rect">
              <a:avLst/>
            </a:prstGeom>
          </p:spPr>
        </p:pic>
        <p:sp>
          <p:nvSpPr>
            <p:cNvPr id="11" name="TextBox 10">
              <a:extLst>
                <a:ext uri="{FF2B5EF4-FFF2-40B4-BE49-F238E27FC236}">
                  <a16:creationId xmlns:a16="http://schemas.microsoft.com/office/drawing/2014/main" id="{CEB9B48E-13CC-4BDC-91B9-EA431E20CD29}"/>
                </a:ext>
              </a:extLst>
            </p:cNvPr>
            <p:cNvSpPr txBox="1"/>
            <p:nvPr/>
          </p:nvSpPr>
          <p:spPr>
            <a:xfrm>
              <a:off x="5534797" y="5676181"/>
              <a:ext cx="3557445" cy="646331"/>
            </a:xfrm>
            <a:prstGeom prst="rect">
              <a:avLst/>
            </a:prstGeom>
            <a:noFill/>
          </p:spPr>
          <p:txBody>
            <a:bodyPr wrap="square" rtlCol="0">
              <a:noAutofit/>
            </a:bodyPr>
            <a:lstStyle/>
            <a:p>
              <a:r>
                <a:rPr lang="en-US" sz="2000" dirty="0">
                  <a:solidFill>
                    <a:schemeClr val="bg1"/>
                  </a:solidFill>
                </a:rPr>
                <a:t>You have 30 minutes to complete this breakout activity.</a:t>
              </a:r>
            </a:p>
          </p:txBody>
        </p:sp>
      </p:grpSp>
    </p:spTree>
    <p:custDataLst>
      <p:tags r:id="rId1"/>
    </p:custDataLst>
    <p:extLst>
      <p:ext uri="{BB962C8B-B14F-4D97-AF65-F5344CB8AC3E}">
        <p14:creationId xmlns:p14="http://schemas.microsoft.com/office/powerpoint/2010/main" val="9342218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OhywN2Nl"/>
  <p:tag name="ARTICULATE_SLIDE_COUNT" val="2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C3F25D3D13B348ACBFEA5D2E0C5BF8" ma:contentTypeVersion="5" ma:contentTypeDescription="Create a new document." ma:contentTypeScope="" ma:versionID="936ae025d5a0fe23ba230f7214e03558">
  <xsd:schema xmlns:xsd="http://www.w3.org/2001/XMLSchema" xmlns:xs="http://www.w3.org/2001/XMLSchema" xmlns:p="http://schemas.microsoft.com/office/2006/metadata/properties" xmlns:ns2="c8e027ef-4917-420d-83a3-7011853d34af" xmlns:ns3="032f4249-7100-48e4-b11b-8a9d67a21fd3" targetNamespace="http://schemas.microsoft.com/office/2006/metadata/properties" ma:root="true" ma:fieldsID="e99d7d029686f6c885d2710780e64a94" ns2:_="" ns3:_="">
    <xsd:import namespace="c8e027ef-4917-420d-83a3-7011853d34af"/>
    <xsd:import namespace="032f4249-7100-48e4-b11b-8a9d67a21fd3"/>
    <xsd:element name="properties">
      <xsd:complexType>
        <xsd:sequence>
          <xsd:element name="documentManagement">
            <xsd:complexType>
              <xsd:all>
                <xsd:element ref="ns2:MediaServiceMetadata" minOccurs="0"/>
                <xsd:element ref="ns2:MediaServiceFastMetadata"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027ef-4917-420d-83a3-7011853d34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32f4249-7100-48e4-b11b-8a9d67a21fd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9E4C37-BF57-4218-BEB7-268A0B0B37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027ef-4917-420d-83a3-7011853d34af"/>
    <ds:schemaRef ds:uri="032f4249-7100-48e4-b11b-8a9d67a21f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D10499-3FAE-4091-A67F-4BDF95F0956F}">
  <ds:schemaRefs>
    <ds:schemaRef ds:uri="http://schemas.microsoft.com/sharepoint/v3/contenttype/forms"/>
  </ds:schemaRefs>
</ds:datastoreItem>
</file>

<file path=customXml/itemProps3.xml><?xml version="1.0" encoding="utf-8"?>
<ds:datastoreItem xmlns:ds="http://schemas.openxmlformats.org/officeDocument/2006/customXml" ds:itemID="{8CE54F55-442D-4283-AF4B-7B391F92EB1D}">
  <ds:schemaRefs>
    <ds:schemaRef ds:uri="http://schemas.openxmlformats.org/package/2006/metadata/core-properties"/>
    <ds:schemaRef ds:uri="http://schemas.microsoft.com/office/2006/documentManagement/types"/>
    <ds:schemaRef ds:uri="032f4249-7100-48e4-b11b-8a9d67a21fd3"/>
    <ds:schemaRef ds:uri="http://schemas.microsoft.com/office/2006/metadata/properties"/>
    <ds:schemaRef ds:uri="http://www.w3.org/XML/1998/namespace"/>
    <ds:schemaRef ds:uri="http://purl.org/dc/dcmitype/"/>
    <ds:schemaRef ds:uri="http://purl.org/dc/terms/"/>
    <ds:schemaRef ds:uri="http://schemas.microsoft.com/office/infopath/2007/PartnerControls"/>
    <ds:schemaRef ds:uri="c8e027ef-4917-420d-83a3-7011853d34af"/>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1577</TotalTime>
  <Words>1587</Words>
  <Application>Microsoft Office PowerPoint</Application>
  <PresentationFormat>Widescreen</PresentationFormat>
  <Paragraphs>239</Paragraphs>
  <Slides>23</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Arial Black</vt:lpstr>
      <vt:lpstr>Calibri</vt:lpstr>
      <vt:lpstr>Office Theme</vt:lpstr>
      <vt:lpstr>National Agreement booster</vt:lpstr>
      <vt:lpstr>PowerPoint Presentation</vt:lpstr>
      <vt:lpstr>Your Facilitators </vt:lpstr>
      <vt:lpstr>National Agreement  Discussion Activities</vt:lpstr>
      <vt:lpstr>Chat Activity</vt:lpstr>
      <vt:lpstr>Activity </vt:lpstr>
      <vt:lpstr>Discussion </vt:lpstr>
      <vt:lpstr>Scavenger Hunt</vt:lpstr>
      <vt:lpstr>Scavenger Hunt Activity </vt:lpstr>
      <vt:lpstr>Scavenger Hunt Questions</vt:lpstr>
      <vt:lpstr>Scavenger Hunt Questions</vt:lpstr>
      <vt:lpstr>Resources</vt:lpstr>
      <vt:lpstr>Resources</vt:lpstr>
      <vt:lpstr>Thank you for joining us.​ ​ If you have any questions, please contact: ​ &lt;fill in appropriate name and email address&gt;​</vt:lpstr>
      <vt:lpstr>Appendix</vt:lpstr>
      <vt:lpstr>Poll Question </vt:lpstr>
      <vt:lpstr>Poll Question</vt:lpstr>
      <vt:lpstr>  Poll Question  </vt:lpstr>
      <vt:lpstr>  Poll Question  </vt:lpstr>
      <vt:lpstr>Poll Question</vt:lpstr>
      <vt:lpstr>Poll Question</vt:lpstr>
      <vt:lpstr>Poll Question</vt:lpstr>
      <vt:lpstr>Poll Question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Retter</dc:creator>
  <cp:lastModifiedBy>Laureen X. Lazarovici</cp:lastModifiedBy>
  <cp:revision>100</cp:revision>
  <dcterms:created xsi:type="dcterms:W3CDTF">2020-10-06T17:28:15Z</dcterms:created>
  <dcterms:modified xsi:type="dcterms:W3CDTF">2021-09-07T20:05:15Z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1CF912A8-EBD0-4670-89DB-1101794E97A8</vt:lpwstr>
  </property>
  <property fmtid="{D5CDD505-2E9C-101B-9397-08002B2CF9AE}" pid="3" name="ArticulatePath">
    <vt:lpwstr>IBPS Microlearning PPT 4.8.21</vt:lpwstr>
  </property>
  <property fmtid="{D5CDD505-2E9C-101B-9397-08002B2CF9AE}" pid="4" name="ContentTypeId">
    <vt:lpwstr>0x0101001EC3F25D3D13B348ACBFEA5D2E0C5BF8</vt:lpwstr>
  </property>
</Properties>
</file>