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64" r:id="rId4"/>
    <p:sldId id="270" r:id="rId5"/>
    <p:sldId id="271" r:id="rId6"/>
    <p:sldId id="259" r:id="rId7"/>
    <p:sldId id="260" r:id="rId8"/>
    <p:sldId id="261" r:id="rId9"/>
    <p:sldId id="263" r:id="rId10"/>
    <p:sldId id="262" r:id="rId11"/>
    <p:sldId id="2142532503" r:id="rId12"/>
    <p:sldId id="2142532504" r:id="rId13"/>
    <p:sldId id="272" r:id="rId14"/>
    <p:sldId id="273" r:id="rId15"/>
    <p:sldId id="2142532506" r:id="rId16"/>
    <p:sldId id="274" r:id="rId17"/>
    <p:sldId id="2142532505" r:id="rId18"/>
    <p:sldId id="27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90A"/>
    <a:srgbClr val="20346A"/>
    <a:srgbClr val="F28B20"/>
    <a:srgbClr val="DFEFF5"/>
    <a:srgbClr val="94C840"/>
    <a:srgbClr val="0BA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18D751-D87C-4C0A-A9C8-9721F6E6CBC9}" v="1" dt="2021-12-09T18:57:47.9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27"/>
    <p:restoredTop sz="94653"/>
  </p:normalViewPr>
  <p:slideViewPr>
    <p:cSldViewPr snapToGrid="0" snapToObjects="1">
      <p:cViewPr varScale="1">
        <p:scale>
          <a:sx n="62" d="100"/>
          <a:sy n="62" d="100"/>
        </p:scale>
        <p:origin x="6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530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96CCF73-FEB7-9A4A-B058-F8E6DA8F7D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B47D17-059B-8842-AE8B-45BF9D4DB80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3608E-AEFD-634E-8B1D-753B0376A515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57358F-480A-9644-9707-14F3785FA5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6E5392-D7FF-C842-A09F-D436EDAE86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D274F-B3A9-2049-97BC-D3527E39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68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1F15C-2BC9-423E-BFB4-ED495CBF57DD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D2AFB-DE32-483C-9C97-C4DB02B82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958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3A98E1-62C4-4BF5-A6EA-761F96E7CD2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0383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3A98E1-62C4-4BF5-A6EA-761F96E7CD2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9527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3A98E1-62C4-4BF5-A6EA-761F96E7CD2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1327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3A98E1-62C4-4BF5-A6EA-761F96E7CD2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518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3A98E1-62C4-4BF5-A6EA-761F96E7CD2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6446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3A98E1-62C4-4BF5-A6EA-761F96E7CD2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2682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3A98E1-62C4-4BF5-A6EA-761F96E7CD2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55021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3A98E1-62C4-4BF5-A6EA-761F96E7CD2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9534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3A98E1-62C4-4BF5-A6EA-761F96E7CD2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0195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AC6DCD0-45E4-274E-9978-963CBCA4F0AB}"/>
              </a:ext>
            </a:extLst>
          </p:cNvPr>
          <p:cNvSpPr/>
          <p:nvPr userDrawn="1"/>
        </p:nvSpPr>
        <p:spPr>
          <a:xfrm>
            <a:off x="0" y="0"/>
            <a:ext cx="6959600" cy="6858000"/>
          </a:xfrm>
          <a:prstGeom prst="rect">
            <a:avLst/>
          </a:prstGeom>
          <a:solidFill>
            <a:srgbClr val="203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9D2F2-F068-B844-AF3F-B1527F0BD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4CD3-1CBA-534B-A87E-6FC180A3C1F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C884E95-8595-2748-B9A5-D26F16BF77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59600" y="0"/>
            <a:ext cx="5232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26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AA51D-9B4D-1F4E-BA9C-50EDFD356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3E2DF-374E-A142-A460-8BCEF3F9C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724DB-CC52-1643-B61E-D9CF52E62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D8CC-DB6C-D843-8A59-8823F90F1D25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E83DF-16D3-3A4D-8906-079A6D7DF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38989-BF71-AE4F-BBB3-286014032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4CD3-1CBA-534B-A87E-6FC180A3C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120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DFFA8-3397-FC46-A260-FADB46EBB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5FB0B-A726-0843-840A-57C293277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28B2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5BB4E-507E-4E46-8B44-5226F8FBB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D8CC-DB6C-D843-8A59-8823F90F1D25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6BD80C-57DB-B64F-8534-D46089835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FAD71-D832-7D4E-B17D-EE94EC268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4CD3-1CBA-534B-A87E-6FC180A3C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33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5405B-3DB6-3141-ADFF-5C6A7A490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28C5F-5B88-FD4F-91DC-D3F8EA98C5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380FF8-FDC0-7F44-B7D3-1EFFAC14B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46FF7-5450-7F4F-83B0-5C55F0395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D8CC-DB6C-D843-8A59-8823F90F1D25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519EF-6599-5246-B68F-1BCD8BD57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4D2CB2-EA6C-034D-B179-5BA51DF0F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4CD3-1CBA-534B-A87E-6FC180A3C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291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95D5D-BDE0-154A-A684-93AD636BD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917847-5EC1-7D4F-B99A-B33017E68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D8CC-DB6C-D843-8A59-8823F90F1D25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FA0215-8356-5645-86F1-C2B9EFE71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EDBE25-9055-2B46-8C13-761F7AC4A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4CD3-1CBA-534B-A87E-6FC180A3C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267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F19A3E-89FA-5C47-A163-84ADC840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D8CC-DB6C-D843-8A59-8823F90F1D25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F53A99-8D91-0249-8EC6-02600A4E3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AB21D-694D-7E49-B153-CD1D68ADF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4CD3-1CBA-534B-A87E-6FC180A3C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3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3AF7B7-F241-4343-B2B2-CFB31BE76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DD8D9-04D2-9744-BAF0-3F2717B4B9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9D8CC-DB6C-D843-8A59-8823F90F1D25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39229-D2B6-E24B-B231-077AE026CD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15AA2-16E3-AB4B-BEC6-1DE9B0D392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E4CD3-1CBA-534B-A87E-6FC180A3C1F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D43CB5-6E6E-6A4E-8BEE-57D441616674}"/>
              </a:ext>
            </a:extLst>
          </p:cNvPr>
          <p:cNvSpPr/>
          <p:nvPr userDrawn="1"/>
        </p:nvSpPr>
        <p:spPr>
          <a:xfrm>
            <a:off x="0" y="0"/>
            <a:ext cx="8954530" cy="1261872"/>
          </a:xfrm>
          <a:prstGeom prst="rect">
            <a:avLst/>
          </a:prstGeom>
          <a:solidFill>
            <a:srgbClr val="203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B1FE2D0-6414-8A4C-9C49-472378735746}"/>
              </a:ext>
            </a:extLst>
          </p:cNvPr>
          <p:cNvSpPr/>
          <p:nvPr userDrawn="1"/>
        </p:nvSpPr>
        <p:spPr>
          <a:xfrm>
            <a:off x="8954531" y="0"/>
            <a:ext cx="494270" cy="1261872"/>
          </a:xfrm>
          <a:prstGeom prst="rect">
            <a:avLst/>
          </a:prstGeom>
          <a:solidFill>
            <a:srgbClr val="0BAC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9B783D-76C4-264E-98CD-5AA5218A4FEA}"/>
              </a:ext>
            </a:extLst>
          </p:cNvPr>
          <p:cNvSpPr/>
          <p:nvPr userDrawn="1"/>
        </p:nvSpPr>
        <p:spPr>
          <a:xfrm>
            <a:off x="9448802" y="0"/>
            <a:ext cx="172994" cy="1261872"/>
          </a:xfrm>
          <a:prstGeom prst="rect">
            <a:avLst/>
          </a:prstGeom>
          <a:solidFill>
            <a:srgbClr val="94C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6FE08F9-24E0-764A-BC49-F010F0BC87D3}"/>
              </a:ext>
            </a:extLst>
          </p:cNvPr>
          <p:cNvSpPr/>
          <p:nvPr userDrawn="1"/>
        </p:nvSpPr>
        <p:spPr>
          <a:xfrm>
            <a:off x="9621796" y="0"/>
            <a:ext cx="2570204" cy="1261872"/>
          </a:xfrm>
          <a:prstGeom prst="rect">
            <a:avLst/>
          </a:prstGeom>
          <a:solidFill>
            <a:srgbClr val="DFEF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4B7839A-66AE-7640-8F07-53A39BB42ED0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992498" y="503936"/>
            <a:ext cx="1828800" cy="254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8E8FB6-8DBF-D248-B864-4853242F1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2618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4369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1" kern="1200">
          <a:solidFill>
            <a:srgbClr val="F28B2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1C7E624-6599-2548-89C8-555D656B1F95}"/>
              </a:ext>
            </a:extLst>
          </p:cNvPr>
          <p:cNvSpPr txBox="1">
            <a:spLocks/>
          </p:cNvSpPr>
          <p:nvPr/>
        </p:nvSpPr>
        <p:spPr>
          <a:xfrm>
            <a:off x="431800" y="2264049"/>
            <a:ext cx="6110402" cy="2329903"/>
          </a:xfrm>
          <a:prstGeom prst="rect">
            <a:avLst/>
          </a:prstGeom>
        </p:spPr>
        <p:txBody>
          <a:bodyPr wrap="square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2021 Kaiser Permanente-Alliance </a:t>
            </a:r>
            <a:br>
              <a:rPr lang="en-US" dirty="0"/>
            </a:br>
            <a:r>
              <a:rPr lang="en-US" dirty="0"/>
              <a:t>National Agreement</a:t>
            </a:r>
          </a:p>
          <a:p>
            <a:endParaRPr lang="en-US" sz="1800" b="0" cap="all" dirty="0">
              <a:solidFill>
                <a:srgbClr val="FFC90A"/>
              </a:solidFill>
            </a:endParaRPr>
          </a:p>
          <a:p>
            <a:r>
              <a:rPr lang="en-US" sz="1800" b="0" cap="all" dirty="0">
                <a:solidFill>
                  <a:srgbClr val="FFC90A"/>
                </a:solidFill>
              </a:rPr>
              <a:t>Summary of key provisions for workers, managers and physicians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3A07F4E-CF36-9040-B020-6BC196465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352" y="5894151"/>
            <a:ext cx="28321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202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91F65-54D6-3043-820E-7DF94A354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0"/>
            <a:ext cx="8304113" cy="1261872"/>
          </a:xfrm>
        </p:spPr>
        <p:txBody>
          <a:bodyPr/>
          <a:lstStyle/>
          <a:p>
            <a:r>
              <a:rPr lang="en-US" dirty="0"/>
              <a:t>Affordability and Competitiveness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FFDC6-0063-C140-93B4-67136ABAC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Career </a:t>
            </a:r>
            <a:r>
              <a:rPr lang="en-US" sz="3200" dirty="0">
                <a:solidFill>
                  <a:srgbClr val="2F5597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Growth</a:t>
            </a:r>
            <a:endParaRPr lang="en-US" sz="3200" dirty="0">
              <a:solidFill>
                <a:srgbClr val="2F5597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+mn-lt"/>
                <a:ea typeface="Calibri" panose="020F0502020204030204" pitchFamily="34" charset="0"/>
              </a:rPr>
              <a:t>Provides for an additional one-time contribution of $15 million for the Ben Hudnall Memorial Trust.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+mn-lt"/>
                <a:ea typeface="Calibri" panose="020F0502020204030204" pitchFamily="34" charset="0"/>
              </a:rPr>
              <a:t>Preserves $3,000 yearly tuition reimbursement benefit.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0304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32BF12-E37B-2545-8D8B-C8BB85BEAA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2F5597"/>
                </a:solidFill>
              </a:rPr>
              <a:t>REGIONAL HIGHLIGHTS</a:t>
            </a:r>
          </a:p>
        </p:txBody>
      </p:sp>
    </p:spTree>
    <p:extLst>
      <p:ext uri="{BB962C8B-B14F-4D97-AF65-F5344CB8AC3E}">
        <p14:creationId xmlns:p14="http://schemas.microsoft.com/office/powerpoint/2010/main" val="765797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81065-516B-3442-95CF-E953967C6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Provisions: Georgia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FC8EB-FBF9-F64B-A990-1FA049575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4836" y="1665082"/>
            <a:ext cx="8997418" cy="3933001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  <a:latin typeface="+mn-lt"/>
            </a:endParaRPr>
          </a:p>
          <a:p>
            <a:endParaRPr lang="en-US" sz="2400" b="0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4472C4"/>
              </a:buClr>
              <a:buSzPct val="300000"/>
            </a:pPr>
            <a:r>
              <a:rPr lang="en-US" sz="2400" b="0" dirty="0">
                <a:solidFill>
                  <a:schemeClr val="tx1"/>
                </a:solidFill>
                <a:latin typeface="+mn-lt"/>
              </a:rPr>
              <a:t>Lowered hospital admission co-pays from $250 to $100 per admission, effective Jan. 1, 2022.</a:t>
            </a:r>
          </a:p>
          <a:p>
            <a:pPr>
              <a:lnSpc>
                <a:spcPct val="100000"/>
              </a:lnSpc>
              <a:buClr>
                <a:srgbClr val="4472C4"/>
              </a:buClr>
              <a:buSzPct val="300000"/>
            </a:pPr>
            <a:endParaRPr lang="en-US" sz="2400" b="0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4472C4"/>
              </a:buClr>
              <a:buSzPct val="300000"/>
            </a:pPr>
            <a:endParaRPr lang="en-US" sz="2400" b="0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4472C4"/>
              </a:buClr>
              <a:buSzPct val="300000"/>
            </a:pPr>
            <a:r>
              <a:rPr lang="en-US" sz="2400" b="0" dirty="0">
                <a:solidFill>
                  <a:schemeClr val="tx1"/>
                </a:solidFill>
                <a:latin typeface="+mn-lt"/>
              </a:rPr>
              <a:t>UFCW 1996 legal fund ─ secured increased funding.</a:t>
            </a:r>
          </a:p>
          <a:p>
            <a:pPr>
              <a:lnSpc>
                <a:spcPct val="100000"/>
              </a:lnSpc>
              <a:buClr>
                <a:srgbClr val="4472C4"/>
              </a:buClr>
              <a:buSzPct val="300000"/>
            </a:pPr>
            <a:endParaRPr lang="en-US" sz="2400" b="0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4472C4"/>
              </a:buClr>
              <a:buSzPct val="300000"/>
            </a:pPr>
            <a:endParaRPr lang="en-US" sz="2400" b="0" dirty="0">
              <a:solidFill>
                <a:schemeClr val="tx1"/>
              </a:solidFill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pic>
        <p:nvPicPr>
          <p:cNvPr id="7" name="Graphic 6" descr="Checkbox Checked with solid fill">
            <a:extLst>
              <a:ext uri="{FF2B5EF4-FFF2-40B4-BE49-F238E27FC236}">
                <a16:creationId xmlns:a16="http://schemas.microsoft.com/office/drawing/2014/main" id="{532CEEC0-B76E-4CE0-8B97-1AB34F0C30C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1292" y="2709125"/>
            <a:ext cx="1439749" cy="1439749"/>
          </a:xfrm>
          <a:prstGeom prst="rect">
            <a:avLst/>
          </a:prstGeom>
        </p:spPr>
      </p:pic>
      <p:pic>
        <p:nvPicPr>
          <p:cNvPr id="5" name="Graphic 4" descr="Checkbox Checked with solid fill">
            <a:extLst>
              <a:ext uri="{FF2B5EF4-FFF2-40B4-BE49-F238E27FC236}">
                <a16:creationId xmlns:a16="http://schemas.microsoft.com/office/drawing/2014/main" id="{1ACD0217-67C7-4D10-9F28-E0155D5A096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3925" y="4561544"/>
            <a:ext cx="1439749" cy="143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000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38BCF-1596-3542-B4F1-0B7885066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Provisions: Hawaii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6650A-429F-0247-B462-B36D9146A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9557" y="1625141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ts val="6000"/>
              </a:lnSpc>
            </a:pPr>
            <a:r>
              <a:rPr lang="en-US" sz="2400" b="0" dirty="0">
                <a:solidFill>
                  <a:schemeClr val="tx1"/>
                </a:solidFill>
                <a:latin typeface="+mn-lt"/>
              </a:rPr>
              <a:t>Co-pays reduced from $15 to $10</a:t>
            </a:r>
          </a:p>
          <a:p>
            <a:pPr>
              <a:lnSpc>
                <a:spcPts val="6000"/>
              </a:lnSpc>
            </a:pPr>
            <a:r>
              <a:rPr lang="en-US" sz="2400" b="0" dirty="0">
                <a:solidFill>
                  <a:schemeClr val="tx1"/>
                </a:solidFill>
                <a:latin typeface="+mn-lt"/>
              </a:rPr>
              <a:t>Prescription charges reduced</a:t>
            </a:r>
          </a:p>
          <a:p>
            <a:pPr>
              <a:lnSpc>
                <a:spcPts val="6000"/>
              </a:lnSpc>
            </a:pPr>
            <a:r>
              <a:rPr lang="en-US" sz="2400" b="0" dirty="0">
                <a:solidFill>
                  <a:schemeClr val="tx1"/>
                </a:solidFill>
                <a:latin typeface="+mn-lt"/>
              </a:rPr>
              <a:t>Out-of-pocket maximum reduced from $6000 to $3000</a:t>
            </a:r>
          </a:p>
          <a:p>
            <a:pPr>
              <a:lnSpc>
                <a:spcPts val="6000"/>
              </a:lnSpc>
            </a:pPr>
            <a:r>
              <a:rPr lang="en-US" sz="2400" b="0" dirty="0">
                <a:solidFill>
                  <a:schemeClr val="tx1"/>
                </a:solidFill>
                <a:latin typeface="+mn-lt"/>
              </a:rPr>
              <a:t>And other improvements</a:t>
            </a:r>
          </a:p>
          <a:p>
            <a:endParaRPr lang="en-US" sz="1400" b="0" dirty="0">
              <a:solidFill>
                <a:schemeClr val="tx1"/>
              </a:solidFill>
              <a:latin typeface="+mn-lt"/>
            </a:endParaRPr>
          </a:p>
          <a:p>
            <a:endParaRPr lang="en-US" sz="1400" b="0" dirty="0">
              <a:solidFill>
                <a:schemeClr val="tx1"/>
              </a:solidFill>
              <a:latin typeface="+mn-lt"/>
            </a:endParaRPr>
          </a:p>
          <a:p>
            <a:r>
              <a:rPr lang="en-US" sz="1400" b="0" dirty="0">
                <a:solidFill>
                  <a:schemeClr val="tx1"/>
                </a:solidFill>
                <a:latin typeface="+mn-lt"/>
              </a:rPr>
              <a:t>UNITE HERE Local 5 members: effective Jan. 1, 2022</a:t>
            </a:r>
          </a:p>
          <a:p>
            <a:r>
              <a:rPr lang="en-US" sz="1400" b="0" dirty="0">
                <a:solidFill>
                  <a:schemeClr val="tx1"/>
                </a:solidFill>
                <a:latin typeface="+mn-lt"/>
              </a:rPr>
              <a:t>All other Alliance Hawaii members: effective Jan. 1, 2023</a:t>
            </a:r>
          </a:p>
          <a:p>
            <a:endParaRPr lang="en-US" sz="1400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0" name="Graphic 9" descr="Checkbox Checked with solid fill">
            <a:extLst>
              <a:ext uri="{FF2B5EF4-FFF2-40B4-BE49-F238E27FC236}">
                <a16:creationId xmlns:a16="http://schemas.microsoft.com/office/drawing/2014/main" id="{BE94D5B2-78DE-4954-8F92-51717886CC8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4512" y="1443927"/>
            <a:ext cx="1439749" cy="1439749"/>
          </a:xfrm>
          <a:prstGeom prst="rect">
            <a:avLst/>
          </a:prstGeom>
        </p:spPr>
      </p:pic>
      <p:pic>
        <p:nvPicPr>
          <p:cNvPr id="11" name="Graphic 10" descr="Checkbox Checked with solid fill">
            <a:extLst>
              <a:ext uri="{FF2B5EF4-FFF2-40B4-BE49-F238E27FC236}">
                <a16:creationId xmlns:a16="http://schemas.microsoft.com/office/drawing/2014/main" id="{583E3915-C295-46E8-9851-DD88C3CACC1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6678" y="2361061"/>
            <a:ext cx="1439749" cy="1439749"/>
          </a:xfrm>
          <a:prstGeom prst="rect">
            <a:avLst/>
          </a:prstGeom>
        </p:spPr>
      </p:pic>
      <p:pic>
        <p:nvPicPr>
          <p:cNvPr id="12" name="Graphic 11" descr="Checkbox Checked with solid fill">
            <a:extLst>
              <a:ext uri="{FF2B5EF4-FFF2-40B4-BE49-F238E27FC236}">
                <a16:creationId xmlns:a16="http://schemas.microsoft.com/office/drawing/2014/main" id="{61B6A471-D3E8-49F5-B107-225433E1191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6629" y="3269970"/>
            <a:ext cx="1439749" cy="1439749"/>
          </a:xfrm>
          <a:prstGeom prst="rect">
            <a:avLst/>
          </a:prstGeom>
        </p:spPr>
      </p:pic>
      <p:pic>
        <p:nvPicPr>
          <p:cNvPr id="13" name="Graphic 12" descr="Checkbox Checked with solid fill">
            <a:extLst>
              <a:ext uri="{FF2B5EF4-FFF2-40B4-BE49-F238E27FC236}">
                <a16:creationId xmlns:a16="http://schemas.microsoft.com/office/drawing/2014/main" id="{BDDE12A7-B576-41A1-BDE0-7CEB528DDB1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1815" y="4187104"/>
            <a:ext cx="1439749" cy="143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086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10BAD-91C2-F244-836F-042B768BE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Provisions: Mid-Atlantic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C7796-6CE9-7746-BC66-F1A39D11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903" y="1836410"/>
            <a:ext cx="10515600" cy="435133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  <a:latin typeface="+mn-lt"/>
            </a:endParaRPr>
          </a:p>
          <a:p>
            <a:endParaRPr lang="en-US" sz="2400" b="0" dirty="0">
              <a:solidFill>
                <a:schemeClr val="tx1"/>
              </a:solidFill>
              <a:latin typeface="+mn-lt"/>
            </a:endParaRPr>
          </a:p>
          <a:p>
            <a:r>
              <a:rPr lang="en-US" sz="2400" b="0" dirty="0">
                <a:solidFill>
                  <a:schemeClr val="tx1"/>
                </a:solidFill>
                <a:latin typeface="+mn-lt"/>
              </a:rPr>
              <a:t>Effective Jan. 1, 2022, out-of-pocket maximum will be reduced: </a:t>
            </a:r>
          </a:p>
          <a:p>
            <a:pPr marL="573088" lvl="1" indent="-285750">
              <a:lnSpc>
                <a:spcPct val="150000"/>
              </a:lnSpc>
            </a:pPr>
            <a:r>
              <a:rPr lang="en-US" dirty="0">
                <a:latin typeface="+mn-lt"/>
              </a:rPr>
              <a:t>$3,500 to $1500 for individual</a:t>
            </a:r>
          </a:p>
          <a:p>
            <a:pPr marL="573088" lvl="1" indent="-285750"/>
            <a:r>
              <a:rPr lang="en-US" dirty="0">
                <a:latin typeface="+mn-lt"/>
              </a:rPr>
              <a:t>$9,400 to $3000 for family</a:t>
            </a:r>
          </a:p>
          <a:p>
            <a:pPr marL="1143000" lvl="1" indent="-457200"/>
            <a:endParaRPr lang="en-US" dirty="0">
              <a:latin typeface="+mn-lt"/>
            </a:endParaRPr>
          </a:p>
          <a:p>
            <a:endParaRPr lang="en-US" sz="2400" dirty="0">
              <a:latin typeface="+mn-lt"/>
            </a:endParaRPr>
          </a:p>
        </p:txBody>
      </p:sp>
      <p:pic>
        <p:nvPicPr>
          <p:cNvPr id="4" name="Graphic 3" descr="Checkbox Checked with solid fill">
            <a:extLst>
              <a:ext uri="{FF2B5EF4-FFF2-40B4-BE49-F238E27FC236}">
                <a16:creationId xmlns:a16="http://schemas.microsoft.com/office/drawing/2014/main" id="{5CC39D37-EDBB-4A63-B0A5-FA44B45BE80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0152" y="2709125"/>
            <a:ext cx="1439749" cy="143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763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81462-EF04-5B42-B2DA-D57282BD2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Alliance Local: Northern California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906BE-447C-6044-B99F-02E245396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1756137"/>
            <a:ext cx="10515600" cy="435133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b="0" dirty="0">
              <a:solidFill>
                <a:srgbClr val="2F5597"/>
              </a:solidFill>
              <a:latin typeface="+mn-lt"/>
            </a:endParaRPr>
          </a:p>
          <a:p>
            <a:pPr>
              <a:lnSpc>
                <a:spcPts val="4500"/>
              </a:lnSpc>
            </a:pPr>
            <a:r>
              <a:rPr lang="en-US" sz="2400" b="0" dirty="0">
                <a:solidFill>
                  <a:schemeClr val="tx1"/>
                </a:solidFill>
                <a:latin typeface="+mn-lt"/>
              </a:rPr>
              <a:t>Agreement ratified by the United Therapists of Northern California (UTNC), more than 1,300 physical therapists, occupational therapists and speech therapists represented by UNAC/UHCP.</a:t>
            </a:r>
            <a:endParaRPr lang="en-US" sz="2400" b="0" dirty="0">
              <a:solidFill>
                <a:srgbClr val="2F5597"/>
              </a:solidFill>
              <a:latin typeface="+mn-lt"/>
            </a:endParaRPr>
          </a:p>
          <a:p>
            <a:pPr>
              <a:lnSpc>
                <a:spcPts val="4500"/>
              </a:lnSpc>
            </a:pPr>
            <a:endParaRPr lang="en-US" sz="2400" b="0" dirty="0">
              <a:solidFill>
                <a:srgbClr val="2F5597"/>
              </a:solidFill>
              <a:latin typeface="+mn-lt"/>
            </a:endParaRPr>
          </a:p>
          <a:p>
            <a:pPr>
              <a:lnSpc>
                <a:spcPts val="4500"/>
              </a:lnSpc>
            </a:pPr>
            <a:r>
              <a:rPr lang="en-US" sz="2400" b="0" dirty="0">
                <a:solidFill>
                  <a:schemeClr val="tx1"/>
                </a:solidFill>
                <a:latin typeface="+mn-lt"/>
              </a:rPr>
              <a:t>UTNC is first Alliance-affiliated local in </a:t>
            </a:r>
            <a:r>
              <a:rPr lang="en-US" sz="2400" b="0">
                <a:solidFill>
                  <a:schemeClr val="tx1"/>
                </a:solidFill>
                <a:latin typeface="+mn-lt"/>
              </a:rPr>
              <a:t>Northern California.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Graphic 3" descr="Checkbox Checked with solid fill">
            <a:extLst>
              <a:ext uri="{FF2B5EF4-FFF2-40B4-BE49-F238E27FC236}">
                <a16:creationId xmlns:a16="http://schemas.microsoft.com/office/drawing/2014/main" id="{1546AA1B-D56F-437D-B2C7-354227FA8B6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5358" y="2234516"/>
            <a:ext cx="1439749" cy="1439749"/>
          </a:xfrm>
          <a:prstGeom prst="rect">
            <a:avLst/>
          </a:prstGeom>
        </p:spPr>
      </p:pic>
      <p:pic>
        <p:nvPicPr>
          <p:cNvPr id="5" name="Graphic 4" descr="Checkbox Checked with solid fill">
            <a:extLst>
              <a:ext uri="{FF2B5EF4-FFF2-40B4-BE49-F238E27FC236}">
                <a16:creationId xmlns:a16="http://schemas.microsoft.com/office/drawing/2014/main" id="{7C0BA60F-B1A6-4FC7-B1A4-B685D4D12FE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5358" y="4646909"/>
            <a:ext cx="1439749" cy="143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964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81462-EF04-5B42-B2DA-D57282BD2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Provisions: Northwest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906BE-447C-6044-B99F-02E245396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2213337"/>
            <a:ext cx="10515600" cy="435133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b="0" dirty="0">
              <a:solidFill>
                <a:srgbClr val="2F5597"/>
              </a:solidFill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400" b="0" dirty="0">
                <a:solidFill>
                  <a:schemeClr val="tx1"/>
                </a:solidFill>
                <a:latin typeface="+mn-lt"/>
              </a:rPr>
              <a:t>Eliminated duplicative lab, imaging and special procedure testing co-pays, </a:t>
            </a:r>
            <a:br>
              <a:rPr lang="en-US" sz="2400" b="0" dirty="0">
                <a:solidFill>
                  <a:schemeClr val="tx1"/>
                </a:solidFill>
                <a:latin typeface="+mn-lt"/>
              </a:rPr>
            </a:br>
            <a:r>
              <a:rPr lang="en-US" sz="2400" b="0" dirty="0">
                <a:solidFill>
                  <a:schemeClr val="tx1"/>
                </a:solidFill>
                <a:latin typeface="+mn-lt"/>
              </a:rPr>
              <a:t>which are now covered at 100%, effective Jan. 1, 2022</a:t>
            </a:r>
          </a:p>
          <a:p>
            <a:pPr>
              <a:lnSpc>
                <a:spcPts val="4500"/>
              </a:lnSpc>
            </a:pPr>
            <a:r>
              <a:rPr lang="en-US" sz="2400" b="0" dirty="0">
                <a:solidFill>
                  <a:schemeClr val="tx1"/>
                </a:solidFill>
                <a:latin typeface="+mn-lt"/>
              </a:rPr>
              <a:t>An estimated $1.2 million improvement over the 4-year contract</a:t>
            </a:r>
          </a:p>
          <a:p>
            <a:pPr marL="1143000" lvl="1" indent="-457200"/>
            <a:endParaRPr lang="en-US" dirty="0">
              <a:latin typeface="+mn-lt"/>
            </a:endParaRPr>
          </a:p>
          <a:p>
            <a:pPr marL="1143000" lvl="1" indent="-457200"/>
            <a:endParaRPr lang="en-US" dirty="0">
              <a:solidFill>
                <a:srgbClr val="2F5597"/>
              </a:solidFill>
              <a:latin typeface="+mn-lt"/>
            </a:endParaRPr>
          </a:p>
        </p:txBody>
      </p:sp>
      <p:pic>
        <p:nvPicPr>
          <p:cNvPr id="4" name="Graphic 3" descr="Checkbox Checked with solid fill">
            <a:extLst>
              <a:ext uri="{FF2B5EF4-FFF2-40B4-BE49-F238E27FC236}">
                <a16:creationId xmlns:a16="http://schemas.microsoft.com/office/drawing/2014/main" id="{1546AA1B-D56F-437D-B2C7-354227FA8B6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9252" y="2337386"/>
            <a:ext cx="1439749" cy="1439749"/>
          </a:xfrm>
          <a:prstGeom prst="rect">
            <a:avLst/>
          </a:prstGeom>
        </p:spPr>
      </p:pic>
      <p:pic>
        <p:nvPicPr>
          <p:cNvPr id="5" name="Graphic 4" descr="Checkbox Checked with solid fill">
            <a:extLst>
              <a:ext uri="{FF2B5EF4-FFF2-40B4-BE49-F238E27FC236}">
                <a16:creationId xmlns:a16="http://schemas.microsoft.com/office/drawing/2014/main" id="{4154B63C-9DCD-483D-8EE3-592B56725B8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1418" y="3254520"/>
            <a:ext cx="1439749" cy="143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452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Checkbox Checked with solid fill">
            <a:extLst>
              <a:ext uri="{FF2B5EF4-FFF2-40B4-BE49-F238E27FC236}">
                <a16:creationId xmlns:a16="http://schemas.microsoft.com/office/drawing/2014/main" id="{3A8E12F8-DD7D-47DC-8746-FB6CDE8FDCD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1678" y="2313561"/>
            <a:ext cx="1439749" cy="14397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39772C-4AC3-47D7-A8C9-B828C911C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Provisions: SCAL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DF94F7-296B-4596-AA5F-CDB18266B094}"/>
              </a:ext>
            </a:extLst>
          </p:cNvPr>
          <p:cNvSpPr txBox="1">
            <a:spLocks/>
          </p:cNvSpPr>
          <p:nvPr/>
        </p:nvSpPr>
        <p:spPr>
          <a:xfrm>
            <a:off x="1676400" y="210576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rgbClr val="F28B2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2F5597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Wage scale adjustments for union members with the highest wage gaps in the Inland Empire and Kern County</a:t>
            </a:r>
          </a:p>
          <a:p>
            <a:pPr marL="0" marR="0" lvl="1" indent="0" algn="l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KP and Alliance will jointly determine the allocation of wage scale adjustments through local bargaining</a:t>
            </a:r>
          </a:p>
          <a:p>
            <a:pPr marL="0" marR="0" lvl="1" indent="0" algn="l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Adjustments will take effective July 1, 2022, and July 1, 2023</a:t>
            </a:r>
          </a:p>
          <a:p>
            <a:pPr marL="0" marR="0" lvl="0" indent="0" algn="l" defTabSz="914400" rtl="0" eaLnBrk="1" fontAlgn="auto" latinLnBrk="0" hangingPunct="1">
              <a:lnSpc>
                <a:spcPts val="4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1143000" marR="0" lvl="1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1143000" marR="0" lvl="1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2F5597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Graphic 6" descr="Checkbox Checked with solid fill">
            <a:extLst>
              <a:ext uri="{FF2B5EF4-FFF2-40B4-BE49-F238E27FC236}">
                <a16:creationId xmlns:a16="http://schemas.microsoft.com/office/drawing/2014/main" id="{10F800FC-AED2-425F-A591-4EADEB18732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1629" y="3222470"/>
            <a:ext cx="1439749" cy="1439749"/>
          </a:xfrm>
          <a:prstGeom prst="rect">
            <a:avLst/>
          </a:prstGeom>
        </p:spPr>
      </p:pic>
      <p:pic>
        <p:nvPicPr>
          <p:cNvPr id="8" name="Graphic 7" descr="Checkbox Checked with solid fill">
            <a:extLst>
              <a:ext uri="{FF2B5EF4-FFF2-40B4-BE49-F238E27FC236}">
                <a16:creationId xmlns:a16="http://schemas.microsoft.com/office/drawing/2014/main" id="{39321E12-CCD9-4A88-832A-E0707F5EC73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6815" y="4139604"/>
            <a:ext cx="1439749" cy="143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743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81462-EF04-5B42-B2DA-D57282BD2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Provisions: Washington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906BE-447C-6044-B99F-02E245396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2213337"/>
            <a:ext cx="10515600" cy="435133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b="0" dirty="0">
              <a:solidFill>
                <a:srgbClr val="2F5597"/>
              </a:solidFill>
              <a:latin typeface="+mn-lt"/>
            </a:endParaRPr>
          </a:p>
          <a:p>
            <a:pPr>
              <a:lnSpc>
                <a:spcPts val="4500"/>
              </a:lnSpc>
            </a:pPr>
            <a:r>
              <a:rPr lang="en-US" sz="2400" b="0" dirty="0">
                <a:solidFill>
                  <a:schemeClr val="tx1"/>
                </a:solidFill>
                <a:latin typeface="+mn-lt"/>
              </a:rPr>
              <a:t>Retiree medical benefits increase from $350 per year of service to $1,000 per year of service.</a:t>
            </a:r>
          </a:p>
          <a:p>
            <a:pPr marL="1143000" lvl="1" indent="-457200"/>
            <a:endParaRPr lang="en-US" dirty="0">
              <a:latin typeface="+mn-lt"/>
            </a:endParaRPr>
          </a:p>
          <a:p>
            <a:pPr marL="1143000" lvl="1" indent="-457200"/>
            <a:endParaRPr lang="en-US" dirty="0">
              <a:solidFill>
                <a:srgbClr val="2F5597"/>
              </a:solidFill>
              <a:latin typeface="+mn-lt"/>
            </a:endParaRPr>
          </a:p>
        </p:txBody>
      </p:sp>
      <p:pic>
        <p:nvPicPr>
          <p:cNvPr id="4" name="Graphic 3" descr="Checkbox Checked with solid fill">
            <a:extLst>
              <a:ext uri="{FF2B5EF4-FFF2-40B4-BE49-F238E27FC236}">
                <a16:creationId xmlns:a16="http://schemas.microsoft.com/office/drawing/2014/main" id="{1546AA1B-D56F-437D-B2C7-354227FA8B6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9252" y="2337386"/>
            <a:ext cx="1439749" cy="143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23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91F65-54D6-3043-820E-7DF94A354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8119056" cy="1261872"/>
          </a:xfrm>
        </p:spPr>
        <p:txBody>
          <a:bodyPr/>
          <a:lstStyle/>
          <a:p>
            <a:r>
              <a:rPr lang="en-US" dirty="0"/>
              <a:t>2021 KP-Alliance National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FFDC6-0063-C140-93B4-67136ABAC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547" y="1467917"/>
            <a:ext cx="10764253" cy="5065229"/>
          </a:xfrm>
        </p:spPr>
        <p:txBody>
          <a:bodyPr>
            <a:noAutofit/>
          </a:bodyPr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b="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The 4-year agreement covers more than 50,000 health care workers represented by 22 union locals that are part of the Alliance of Health Care Unions.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altLang="en-US" sz="2400" b="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b="0" dirty="0">
                <a:solidFill>
                  <a:schemeClr val="tx1"/>
                </a:solidFill>
                <a:latin typeface="+mn-lt"/>
              </a:rPr>
              <a:t>The contract </a:t>
            </a:r>
            <a:r>
              <a:rPr lang="en-US" altLang="en-US" sz="2400" b="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is in effect Oct. 1, 2021, to Sept. 30, 2025.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altLang="en-US" sz="2400" b="0" dirty="0">
              <a:solidFill>
                <a:schemeClr val="tx1"/>
              </a:solidFill>
              <a:highlight>
                <a:srgbClr val="FFFF00"/>
              </a:highlight>
              <a:latin typeface="+mn-lt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b="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The National Agreement furthers the goals of the Partnership, with a focus on:</a:t>
            </a:r>
          </a:p>
          <a:p>
            <a:pPr marL="1028700" lvl="1" indent="-342900">
              <a:spcBef>
                <a:spcPts val="0"/>
              </a:spcBef>
              <a:defRPr/>
            </a:pPr>
            <a:r>
              <a:rPr lang="en-US" altLang="en-US" b="0" dirty="0">
                <a:solidFill>
                  <a:schemeClr val="tx1"/>
                </a:solidFill>
                <a:latin typeface="+mn-lt"/>
              </a:rPr>
              <a:t>Economics </a:t>
            </a:r>
          </a:p>
          <a:p>
            <a:pPr marL="1028700" lvl="1" indent="-342900">
              <a:spcBef>
                <a:spcPts val="0"/>
              </a:spcBef>
              <a:defRPr/>
            </a:pPr>
            <a:r>
              <a:rPr lang="en-US" altLang="en-US" b="0" dirty="0">
                <a:solidFill>
                  <a:schemeClr val="tx1"/>
                </a:solidFill>
                <a:latin typeface="+mn-lt"/>
              </a:rPr>
              <a:t>Patient and Worker Safety</a:t>
            </a:r>
          </a:p>
          <a:p>
            <a:pPr marL="1028700" lvl="1" indent="-342900">
              <a:spcBef>
                <a:spcPts val="0"/>
              </a:spcBef>
              <a:defRPr/>
            </a:pPr>
            <a:r>
              <a:rPr lang="en-US" altLang="en-US" b="0" dirty="0">
                <a:solidFill>
                  <a:schemeClr val="tx1"/>
                </a:solidFill>
                <a:latin typeface="+mn-lt"/>
              </a:rPr>
              <a:t>Problem and Dispute Resolution </a:t>
            </a:r>
          </a:p>
          <a:p>
            <a:pPr marL="1028700" lvl="1" indent="-342900">
              <a:spcBef>
                <a:spcPts val="0"/>
              </a:spcBef>
              <a:defRPr/>
            </a:pPr>
            <a:r>
              <a:rPr lang="en-US" altLang="en-US" b="0" dirty="0">
                <a:solidFill>
                  <a:schemeClr val="tx1"/>
                </a:solidFill>
                <a:latin typeface="+mn-lt"/>
              </a:rPr>
              <a:t>Racial Justice</a:t>
            </a:r>
          </a:p>
          <a:p>
            <a:pPr marL="1028700" lvl="1" indent="-342900">
              <a:spcBef>
                <a:spcPts val="0"/>
              </a:spcBef>
              <a:defRPr/>
            </a:pPr>
            <a:r>
              <a:rPr lang="en-US" altLang="en-US" b="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Staffing</a:t>
            </a:r>
            <a:r>
              <a:rPr lang="en-US" altLang="en-US" sz="2000" b="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US" altLang="en-US" b="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Backfill and Travelers</a:t>
            </a:r>
            <a:endParaRPr lang="en-US" altLang="en-US" b="0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altLang="en-US" sz="2400" b="0" dirty="0">
              <a:solidFill>
                <a:schemeClr val="tx1"/>
              </a:solidFill>
              <a:highlight>
                <a:srgbClr val="FFFF00"/>
              </a:highlight>
              <a:latin typeface="+mn-lt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b="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Where Alliance unions engaged in local bargaining, contracts include key updates to pay practices and/or contract language. </a:t>
            </a:r>
            <a:r>
              <a:rPr lang="en-US" altLang="en-US" sz="2400" b="0" dirty="0">
                <a:solidFill>
                  <a:schemeClr val="tx1"/>
                </a:solidFill>
                <a:latin typeface="+mn-lt"/>
              </a:rPr>
              <a:t>See</a:t>
            </a:r>
            <a:r>
              <a:rPr lang="en-US" altLang="en-US" sz="2400" b="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local bargaining unit contracts for details.</a:t>
            </a:r>
          </a:p>
          <a:p>
            <a:pPr marL="971550" lvl="1" indent="-285750">
              <a:spcAft>
                <a:spcPts val="2400"/>
              </a:spcAft>
              <a:buFont typeface="Courier New" panose="02070309020205020404" pitchFamily="49" charset="0"/>
              <a:buChar char="o"/>
              <a:defRPr/>
            </a:pPr>
            <a:endParaRPr lang="en-US" altLang="en-US" dirty="0">
              <a:highlight>
                <a:srgbClr val="FFFF00"/>
              </a:highlight>
              <a:latin typeface="+mn-lt"/>
              <a:cs typeface="Arial" panose="020B0604020202020204" pitchFamily="34" charset="0"/>
            </a:endParaRP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533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91F65-54D6-3043-820E-7DF94A354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8119056" cy="1261872"/>
          </a:xfrm>
        </p:spPr>
        <p:txBody>
          <a:bodyPr/>
          <a:lstStyle/>
          <a:p>
            <a:r>
              <a:rPr lang="en-US" dirty="0"/>
              <a:t>Excellent Wages and Benefits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0C833C18-BDEB-8B43-AFE1-06036D35A048}"/>
              </a:ext>
            </a:extLst>
          </p:cNvPr>
          <p:cNvGraphicFramePr>
            <a:graphicFrameLocks noGrp="1"/>
          </p:cNvGraphicFramePr>
          <p:nvPr/>
        </p:nvGraphicFramePr>
        <p:xfrm>
          <a:off x="1193799" y="2937640"/>
          <a:ext cx="9025465" cy="2396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5093">
                  <a:extLst>
                    <a:ext uri="{9D8B030D-6E8A-4147-A177-3AD203B41FA5}">
                      <a16:colId xmlns:a16="http://schemas.microsoft.com/office/drawing/2014/main" val="3941231609"/>
                    </a:ext>
                  </a:extLst>
                </a:gridCol>
                <a:gridCol w="1805093">
                  <a:extLst>
                    <a:ext uri="{9D8B030D-6E8A-4147-A177-3AD203B41FA5}">
                      <a16:colId xmlns:a16="http://schemas.microsoft.com/office/drawing/2014/main" val="110655602"/>
                    </a:ext>
                  </a:extLst>
                </a:gridCol>
                <a:gridCol w="1805093">
                  <a:extLst>
                    <a:ext uri="{9D8B030D-6E8A-4147-A177-3AD203B41FA5}">
                      <a16:colId xmlns:a16="http://schemas.microsoft.com/office/drawing/2014/main" val="2308660484"/>
                    </a:ext>
                  </a:extLst>
                </a:gridCol>
                <a:gridCol w="1805093">
                  <a:extLst>
                    <a:ext uri="{9D8B030D-6E8A-4147-A177-3AD203B41FA5}">
                      <a16:colId xmlns:a16="http://schemas.microsoft.com/office/drawing/2014/main" val="1396154869"/>
                    </a:ext>
                  </a:extLst>
                </a:gridCol>
                <a:gridCol w="1805093">
                  <a:extLst>
                    <a:ext uri="{9D8B030D-6E8A-4147-A177-3AD203B41FA5}">
                      <a16:colId xmlns:a16="http://schemas.microsoft.com/office/drawing/2014/main" val="3205898918"/>
                    </a:ext>
                  </a:extLst>
                </a:gridCol>
              </a:tblGrid>
              <a:tr h="798787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858968"/>
                  </a:ext>
                </a:extLst>
              </a:tr>
              <a:tr h="798787">
                <a:tc>
                  <a:txBody>
                    <a:bodyPr/>
                    <a:lstStyle/>
                    <a:p>
                      <a:pPr lvl="0" algn="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Wages</a:t>
                      </a: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070104"/>
                  </a:ext>
                </a:extLst>
              </a:tr>
              <a:tr h="798787">
                <a:tc>
                  <a:txBody>
                    <a:bodyPr/>
                    <a:lstStyle/>
                    <a:p>
                      <a:pPr algn="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Bonus</a:t>
                      </a: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744688"/>
                  </a:ext>
                </a:extLst>
              </a:tr>
            </a:tbl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820FDF5-C073-1046-95F0-E3257252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1815051"/>
            <a:ext cx="10515600" cy="1754116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Across-the-Board Wage Increases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67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24B3D-648B-DA43-BB0F-07A427786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Excellent Wages and Benefits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1F89F3-F0FE-E844-8C06-5E736D6D54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482746"/>
            <a:ext cx="10786241" cy="5502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Health benefits</a:t>
            </a: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Preserves family medical and dental coverage with the same low co-pays for prescriptions and office visits.</a:t>
            </a:r>
            <a:endParaRPr lang="en-US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Retirement benefits</a:t>
            </a: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Continues industry-leading retiree medical benefits. </a:t>
            </a:r>
          </a:p>
          <a:p>
            <a: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Performance Sharing Program</a:t>
            </a: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Maintains PSP, which provides annual payouts for achieving new mutually agreed-to objectives on quality, safety, service, and attendance measures as well as increased weight on affordability goals.</a:t>
            </a:r>
          </a:p>
          <a:p>
            <a: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accent1">
                  <a:lumMod val="75000"/>
                </a:schemeClr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Citizenship Support</a:t>
            </a: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latin typeface="+mn-lt"/>
                <a:ea typeface="Calibri" panose="020F0502020204030204" pitchFamily="34" charset="0"/>
              </a:rPr>
              <a:t>Reimbursement for citizenship application fee</a:t>
            </a: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latin typeface="+mn-lt"/>
                <a:ea typeface="Calibri" panose="020F0502020204030204" pitchFamily="34" charset="0"/>
              </a:rPr>
              <a:t>Provides for a paid holiday to celebrate employee’s citizenship ceremony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5979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91F65-54D6-3043-820E-7DF94A354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0"/>
            <a:ext cx="8304113" cy="1261872"/>
          </a:xfrm>
        </p:spPr>
        <p:txBody>
          <a:bodyPr/>
          <a:lstStyle/>
          <a:p>
            <a:r>
              <a:rPr lang="en-US" dirty="0"/>
              <a:t>Improving Partnership and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FFDC6-0063-C140-93B4-67136ABAC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8924"/>
            <a:ext cx="10604500" cy="4968875"/>
          </a:xfrm>
        </p:spPr>
        <p:txBody>
          <a:bodyPr>
            <a:noAutofit/>
          </a:bodyPr>
          <a:lstStyle/>
          <a:p>
            <a: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Staffing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effectLst/>
              <a:latin typeface="+mn-lt"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+mn-lt"/>
                <a:ea typeface="Calibri" panose="020F0502020204030204" pitchFamily="34" charset="0"/>
              </a:rPr>
              <a:t>Regional joint staffing committees to address vacancies, hard-to-fill positions, traveler, and registry usage.</a:t>
            </a: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dirty="0">
              <a:effectLst/>
              <a:latin typeface="+mn-lt"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+mn-lt"/>
                <a:ea typeface="Calibri" panose="020F0502020204030204" pitchFamily="34" charset="0"/>
              </a:rPr>
              <a:t>New safe staffing and workload language to ensure that every Kaiser Permanente patient receives extraordinary care every time and in every place.</a:t>
            </a: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dirty="0">
              <a:latin typeface="+mn-lt"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+mn-lt"/>
                <a:ea typeface="Calibri" panose="020F0502020204030204" pitchFamily="34" charset="0"/>
              </a:rPr>
              <a:t>Increased information sharing on backfill calculations and strategy, budgeting information, patient satisfaction scores, status of vacancies and travelers. Data to be shared at regional, local, and UBT/department levels.</a:t>
            </a:r>
          </a:p>
          <a:p>
            <a:pPr>
              <a:lnSpc>
                <a:spcPct val="100000"/>
              </a:lnSpc>
            </a:pP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4232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91F65-54D6-3043-820E-7DF94A354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0"/>
            <a:ext cx="8304113" cy="1261872"/>
          </a:xfrm>
        </p:spPr>
        <p:txBody>
          <a:bodyPr/>
          <a:lstStyle/>
          <a:p>
            <a:r>
              <a:rPr lang="en-US" dirty="0"/>
              <a:t>Improving Partnership and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FFDC6-0063-C140-93B4-67136ABAC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11726"/>
            <a:ext cx="9990221" cy="4937199"/>
          </a:xfrm>
        </p:spPr>
        <p:txBody>
          <a:bodyPr>
            <a:normAutofit fontScale="77500" lnSpcReduction="20000"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Racial Justice 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600" dirty="0">
                <a:effectLst/>
                <a:latin typeface="+mn-lt"/>
                <a:ea typeface="Calibri" panose="020F0502020204030204" pitchFamily="34" charset="0"/>
              </a:rPr>
              <a:t>Joint task force to address issues of equity, inclusion, and diversity.</a:t>
            </a:r>
          </a:p>
          <a:p>
            <a:pPr marL="457200" marR="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>
              <a:effectLst/>
              <a:latin typeface="+mn-lt"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600" dirty="0">
                <a:latin typeface="+mn-lt"/>
                <a:ea typeface="Calibri" panose="020F0502020204030204" pitchFamily="34" charset="0"/>
              </a:rPr>
              <a:t>Seeks to improve health equity for patients and employees by embedding inclusive practices into training, hiring, promotions, and unit-based team projects.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600" dirty="0">
              <a:latin typeface="+mn-lt"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600" dirty="0">
                <a:latin typeface="+mn-lt"/>
                <a:ea typeface="Calibri" panose="020F0502020204030204" pitchFamily="34" charset="0"/>
              </a:rPr>
              <a:t>Adds </a:t>
            </a:r>
            <a:r>
              <a:rPr lang="en-US" sz="2600" dirty="0" err="1">
                <a:latin typeface="+mn-lt"/>
                <a:ea typeface="Calibri" panose="020F0502020204030204" pitchFamily="34" charset="0"/>
              </a:rPr>
              <a:t>Belong@KP</a:t>
            </a:r>
            <a:r>
              <a:rPr lang="en-US" sz="2600" dirty="0">
                <a:latin typeface="+mn-lt"/>
                <a:ea typeface="Calibri" panose="020F0502020204030204" pitchFamily="34" charset="0"/>
              </a:rPr>
              <a:t> training to New Employee Orientation and expands access to the program for all employees.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600" dirty="0">
              <a:latin typeface="+mn-lt"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600" dirty="0">
                <a:effectLst/>
                <a:latin typeface="+mn-lt"/>
                <a:ea typeface="Calibri" panose="020F0502020204030204" pitchFamily="34" charset="0"/>
              </a:rPr>
              <a:t>Ensures staff reflect the diverse communities they serve through enhanced training for hiring managers and interview panelists.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600" dirty="0">
              <a:effectLst/>
              <a:latin typeface="+mn-lt"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600" dirty="0">
                <a:latin typeface="+mn-lt"/>
                <a:ea typeface="Calibri" panose="020F0502020204030204" pitchFamily="34" charset="0"/>
              </a:rPr>
              <a:t>Identify positions lacking diversity; close gaps by creating programs to improve career mobility for employees.</a:t>
            </a:r>
            <a:endParaRPr lang="en-US" sz="2600" dirty="0">
              <a:effectLst/>
              <a:latin typeface="+mn-lt"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600" dirty="0">
              <a:effectLst/>
              <a:latin typeface="+mn-lt"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600" dirty="0">
              <a:effectLst/>
              <a:latin typeface="+mn-lt"/>
              <a:ea typeface="Calibri" panose="020F0502020204030204" pitchFamily="34" charset="0"/>
            </a:endParaRPr>
          </a:p>
          <a:p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2923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91F65-54D6-3043-820E-7DF94A354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0"/>
            <a:ext cx="8304113" cy="1261872"/>
          </a:xfrm>
        </p:spPr>
        <p:txBody>
          <a:bodyPr/>
          <a:lstStyle/>
          <a:p>
            <a:r>
              <a:rPr lang="en-US" dirty="0"/>
              <a:t>Improving Partnership and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FFDC6-0063-C140-93B4-67136ABAC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Patient and Worker Safety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400" dirty="0">
              <a:solidFill>
                <a:schemeClr val="accent1">
                  <a:lumMod val="75000"/>
                </a:schemeClr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Total Health section in the National Agreement to emphasize mental health and psychological safety as well as physical health.</a:t>
            </a:r>
            <a:endParaRPr lang="en-US" dirty="0">
              <a:effectLst/>
              <a:latin typeface="+mn-lt"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Joint national committee to integrate the concepts of psychological safety and Just Culture</a:t>
            </a:r>
            <a:r>
              <a:rPr lang="en-US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. </a:t>
            </a:r>
            <a:r>
              <a:rPr lang="en-US" dirty="0">
                <a:latin typeface="+mn-lt"/>
              </a:rPr>
              <a:t>Efforts will encourage staff to air concerns without fear of punishment and emphasize a culture of learning where reporting of errors and near misses are viewed as opportunities for improvement. 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Addresses mental health challenges and pandemic-related trauma; includes making permanent </a:t>
            </a:r>
            <a:r>
              <a:rPr lang="en-US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the Employee Assistance Program’s 24/7 support line.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+mn-lt"/>
              </a:rPr>
              <a:t>Strengthens workplace violence prevention efforts by establishing regional LMP committees focused on education, training and communication.</a:t>
            </a:r>
          </a:p>
        </p:txBody>
      </p:sp>
    </p:spTree>
    <p:extLst>
      <p:ext uri="{BB962C8B-B14F-4D97-AF65-F5344CB8AC3E}">
        <p14:creationId xmlns:p14="http://schemas.microsoft.com/office/powerpoint/2010/main" val="3494445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91F65-54D6-3043-820E-7DF94A354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0"/>
            <a:ext cx="8304113" cy="1261872"/>
          </a:xfrm>
        </p:spPr>
        <p:txBody>
          <a:bodyPr/>
          <a:lstStyle/>
          <a:p>
            <a:r>
              <a:rPr lang="en-US" dirty="0"/>
              <a:t>Improving Partnership and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FFDC6-0063-C140-93B4-67136ABAC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993086" cy="4351338"/>
          </a:xfrm>
        </p:spPr>
        <p:txBody>
          <a:bodyPr/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Problem and Dispute Resolution</a:t>
            </a:r>
            <a:endParaRPr lang="en-US" sz="3200" dirty="0">
              <a:solidFill>
                <a:schemeClr val="accent1">
                  <a:lumMod val="75000"/>
                </a:schemeClr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Increases support for the Issue Resolution process. </a:t>
            </a:r>
            <a:endParaRPr lang="en-US" dirty="0">
              <a:effectLst/>
              <a:latin typeface="+mn-lt"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Annual refresher training for members of unit-based teams and LMP councils to strengthen their interest-based problem-solving skills.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Streamlines process to resolve disputes at the lowest level possible. 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Strengthens timelines by establishing a faster and more thorough fact-finding process when escalation is needed.</a:t>
            </a:r>
            <a:endParaRPr lang="en-US" dirty="0">
              <a:effectLst/>
              <a:latin typeface="+mn-lt"/>
              <a:ea typeface="Calibri" panose="020F0502020204030204" pitchFamily="34" charset="0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3980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91F65-54D6-3043-820E-7DF94A354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0"/>
            <a:ext cx="8304113" cy="1261872"/>
          </a:xfrm>
        </p:spPr>
        <p:txBody>
          <a:bodyPr/>
          <a:lstStyle/>
          <a:p>
            <a:r>
              <a:rPr lang="en-US" dirty="0"/>
              <a:t>Affordability and Competitiveness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FFDC6-0063-C140-93B4-67136ABAC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National Task Force</a:t>
            </a:r>
            <a:endParaRPr lang="en-US" sz="3200" dirty="0">
              <a:solidFill>
                <a:schemeClr val="accent1">
                  <a:lumMod val="75000"/>
                </a:schemeClr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+mn-lt"/>
                <a:ea typeface="Calibri" panose="020F0502020204030204" pitchFamily="34" charset="0"/>
              </a:rPr>
              <a:t>Joint national body to address affordability issues in partnership while continuing to work together to protect high-quality patient care.</a:t>
            </a: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+mn-lt"/>
                <a:ea typeface="Calibri" panose="020F0502020204030204" pitchFamily="34" charset="0"/>
              </a:rPr>
              <a:t>Will identify possible measures to meet Performance Sharing Program affordability goals.</a:t>
            </a:r>
            <a:endParaRPr lang="en-US" dirty="0">
              <a:effectLst/>
              <a:latin typeface="+mn-lt"/>
              <a:ea typeface="Calibri" panose="020F0502020204030204" pitchFamily="34" charset="0"/>
            </a:endParaRP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+mn-lt"/>
                <a:ea typeface="Calibri" panose="020F0502020204030204" pitchFamily="34" charset="0"/>
              </a:rPr>
              <a:t>Will jointly explore factors impacting KP’s success, identify cost savings and efficiencies and work to secure a successful long-term future for Kaiser Permanente, its workforce and patients.</a:t>
            </a:r>
            <a:endParaRPr lang="en-US" dirty="0">
              <a:effectLst/>
              <a:latin typeface="+mn-lt"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9905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971</Words>
  <Application>Microsoft Office PowerPoint</Application>
  <PresentationFormat>Widescreen</PresentationFormat>
  <Paragraphs>138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Courier New</vt:lpstr>
      <vt:lpstr>Symbol</vt:lpstr>
      <vt:lpstr>Office Theme</vt:lpstr>
      <vt:lpstr>PowerPoint Presentation</vt:lpstr>
      <vt:lpstr>2021 KP-Alliance National Agreement</vt:lpstr>
      <vt:lpstr>Excellent Wages and Benefits</vt:lpstr>
      <vt:lpstr>Excellent Wages and Benefits</vt:lpstr>
      <vt:lpstr>Improving Partnership and Performance</vt:lpstr>
      <vt:lpstr>Improving Partnership and Performance</vt:lpstr>
      <vt:lpstr>Improving Partnership and Performance</vt:lpstr>
      <vt:lpstr>Improving Partnership and Performance</vt:lpstr>
      <vt:lpstr>Affordability and Competitiveness </vt:lpstr>
      <vt:lpstr>Affordability and Competitiveness </vt:lpstr>
      <vt:lpstr>PowerPoint Presentation</vt:lpstr>
      <vt:lpstr>Economic Provisions: Georgia</vt:lpstr>
      <vt:lpstr>Economic Provisions: Hawaii</vt:lpstr>
      <vt:lpstr>Economic Provisions: Mid-Atlantic</vt:lpstr>
      <vt:lpstr>New Alliance Local: Northern California</vt:lpstr>
      <vt:lpstr>Economic Provisions: Northwest</vt:lpstr>
      <vt:lpstr>Economic Provisions: SCAL</vt:lpstr>
      <vt:lpstr>Economic Provisions: Washington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Retter</dc:creator>
  <cp:lastModifiedBy>Laureen X. Lazarovici</cp:lastModifiedBy>
  <cp:revision>8</cp:revision>
  <dcterms:created xsi:type="dcterms:W3CDTF">2021-11-30T22:11:48Z</dcterms:created>
  <dcterms:modified xsi:type="dcterms:W3CDTF">2021-12-10T22:05:03Z</dcterms:modified>
</cp:coreProperties>
</file>